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8288000" cy="10287000"/>
  <p:notesSz cx="6858000" cy="9144000"/>
  <p:embeddedFontLst>
    <p:embeddedFont>
      <p:font typeface="Arimo" panose="020B0604020202020204" charset="0"/>
      <p:regular r:id="rId38"/>
    </p:embeddedFont>
    <p:embeddedFont>
      <p:font typeface="Calibri" panose="020F0502020204030204" pitchFamily="34" charset="0"/>
      <p:regular r:id="rId39"/>
      <p:bold r:id="rId40"/>
      <p:italic r:id="rId41"/>
      <p:boldItalic r:id="rId42"/>
    </p:embeddedFont>
    <p:embeddedFont>
      <p:font typeface="Muli Regular" panose="020B0604020202020204" charset="0"/>
      <p:regular r:id="rId43"/>
    </p:embeddedFont>
    <p:embeddedFont>
      <p:font typeface="Nourd" panose="020B0604020202020204" charset="0"/>
      <p:regular r:id="rId44"/>
    </p:embeddedFont>
    <p:embeddedFont>
      <p:font typeface="Nourd Bold" panose="020B0604020202020204" charset="0"/>
      <p:regular r:id="rId45"/>
    </p:embeddedFont>
    <p:embeddedFont>
      <p:font typeface="Nourd Light" panose="020B0604020202020204" charset="0"/>
      <p:regular r:id="rId46"/>
    </p:embeddedFont>
    <p:embeddedFont>
      <p:font typeface="Nourd Light Bold" panose="020B060402020202020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53171" autoAdjust="0"/>
  </p:normalViewPr>
  <p:slideViewPr>
    <p:cSldViewPr>
      <p:cViewPr varScale="1">
        <p:scale>
          <a:sx n="23" d="100"/>
          <a:sy n="23" d="100"/>
        </p:scale>
        <p:origin x="186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22.03.2021</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 Dementia is a progressive and degenerative condition, meaning it tends to develop slowly and gradually, worsening over time.  Dementia is not age or gender-specific, appearing both in middle aged and older adult populations.</a:t>
            </a:r>
            <a:br>
              <a:rPr lang="en-US" dirty="0"/>
            </a:br>
            <a:endParaRPr lang="en-US" dirty="0"/>
          </a:p>
          <a:p>
            <a:pPr marL="171450" lvl="0" indent="-171450">
              <a:buFont typeface="Courier New" panose="02070309020205020404" pitchFamily="49" charset="0"/>
              <a:buChar char="o"/>
            </a:pPr>
            <a:r>
              <a:rPr lang="en-US" dirty="0"/>
              <a:t>The causes of dementia vary, but the more common ones include:</a:t>
            </a:r>
          </a:p>
          <a:p>
            <a:pPr marL="171450" lvl="0" indent="-171450">
              <a:buFont typeface="Wingdings" panose="05000000000000000000" pitchFamily="2" charset="2"/>
              <a:buChar char="q"/>
            </a:pPr>
            <a:r>
              <a:rPr lang="en-US" dirty="0"/>
              <a:t>Alzheimer’s disease;</a:t>
            </a:r>
          </a:p>
          <a:p>
            <a:pPr marL="171450" lvl="0" indent="-171450">
              <a:buFont typeface="Wingdings" panose="05000000000000000000" pitchFamily="2" charset="2"/>
              <a:buChar char="q"/>
            </a:pPr>
            <a:r>
              <a:rPr lang="en-US" dirty="0"/>
              <a:t>Vascular dementia (caused by a stroke that affects blood flow to the brain);</a:t>
            </a:r>
          </a:p>
          <a:p>
            <a:pPr marL="171450" lvl="0" indent="-171450">
              <a:buFont typeface="Wingdings" panose="05000000000000000000" pitchFamily="2" charset="2"/>
              <a:buChar char="q"/>
            </a:pPr>
            <a:r>
              <a:rPr lang="en-US" dirty="0"/>
              <a:t>Lewy Body disease;</a:t>
            </a:r>
          </a:p>
          <a:p>
            <a:pPr marL="171450" lvl="0" indent="-171450">
              <a:buFont typeface="Wingdings" panose="05000000000000000000" pitchFamily="2" charset="2"/>
              <a:buChar char="q"/>
            </a:pPr>
            <a:r>
              <a:rPr lang="en-US" dirty="0" err="1"/>
              <a:t>Fronto</a:t>
            </a:r>
            <a:r>
              <a:rPr lang="en-US" dirty="0"/>
              <a:t>-temporal dementia;</a:t>
            </a:r>
          </a:p>
          <a:p>
            <a:pPr marL="171450" lvl="0" indent="-171450">
              <a:buFont typeface="Wingdings" panose="05000000000000000000" pitchFamily="2" charset="2"/>
              <a:buChar char="q"/>
            </a:pPr>
            <a:r>
              <a:rPr lang="en-US" dirty="0"/>
              <a:t>Parkinson’s disease; and</a:t>
            </a:r>
          </a:p>
          <a:p>
            <a:pPr marL="171450" lvl="0" indent="-171450">
              <a:buFont typeface="Wingdings" panose="05000000000000000000" pitchFamily="2" charset="2"/>
              <a:buChar char="q"/>
            </a:pPr>
            <a:r>
              <a:rPr lang="en-US" dirty="0"/>
              <a:t>Mixed dementia (a combination of more than one type).</a:t>
            </a:r>
          </a:p>
          <a:p>
            <a:pPr lvl="0"/>
            <a:endParaRPr lang="en-US" dirty="0"/>
          </a:p>
          <a:p>
            <a:pPr lvl="0"/>
            <a:endParaRPr lang="en-US" dirty="0"/>
          </a:p>
          <a:p>
            <a:pPr lvl="0"/>
            <a:r>
              <a:rPr lang="en-US" dirty="0"/>
              <a:t>• It is also common to experience age-associated memory changes as we age. Many people, regardless of their age, experience periods of forgetfulness—misplaced keys, missing ingredients from a quick grocery run at the end of a busy day, laundry left in the washer, failure to return a phone call or text message, and so on. </a:t>
            </a:r>
          </a:p>
          <a:p>
            <a:pPr lvl="0"/>
            <a:endParaRPr lang="en-US" dirty="0"/>
          </a:p>
          <a:p>
            <a:pPr lvl="0"/>
            <a:r>
              <a:rPr lang="en-US" dirty="0"/>
              <a:t>• Absent any medical diagnosis, these could all be age-associated memory loss </a:t>
            </a:r>
          </a:p>
          <a:p>
            <a:pPr lvl="0"/>
            <a:endParaRPr lang="en-US" dirty="0"/>
          </a:p>
          <a:p>
            <a:pPr lvl="0"/>
            <a:r>
              <a:rPr lang="en-US" dirty="0"/>
              <a:t>• There are important differences between age-associated forgetfulness and when cognitive or other physical changes are the cause. These changes can lead to challenging situations when, for example, we forget our everyday routine, names of close family and friends, whether we took our medication, whether we ate breakfast, when we forget where we live or where we are going, or when familiar places suddenly seem strange. This type of memory loss may have less to do with age, and more to do with cognitive changes caused by dementia.</a:t>
            </a:r>
          </a:p>
          <a:p>
            <a:pPr lvl="0"/>
            <a:endParaRPr lang="en-US" dirty="0"/>
          </a:p>
          <a:p>
            <a:pPr lvl="0"/>
            <a:r>
              <a:rPr lang="en-US" dirty="0"/>
              <a:t>• Investors living with dementia may have life-long experience making financial and investment decisions</a:t>
            </a:r>
          </a:p>
          <a:p>
            <a:pPr lvl="0"/>
            <a:endParaRPr lang="en-US" dirty="0"/>
          </a:p>
          <a:p>
            <a:pPr lvl="0"/>
            <a:r>
              <a:rPr lang="en-US" dirty="0"/>
              <a:t>• A diagnosis of dementia does not mean a person cannot make financial decisions. It is not a simple shift from day to night; ability fluctuates over time. Some changes are subtle while others more pronounced.</a:t>
            </a:r>
          </a:p>
          <a:p>
            <a:pPr lvl="0"/>
            <a:endParaRPr lang="en-US" dirty="0"/>
          </a:p>
          <a:p>
            <a:pPr lvl="0"/>
            <a:r>
              <a:rPr lang="en-US" dirty="0"/>
              <a:t>• Dementia may cause a decline in memory, judgment, and reasoning skills which could impact a person’s ability to perform one or more of the following financial/investment decision-making tasks:</a:t>
            </a:r>
          </a:p>
          <a:p>
            <a:pPr lvl="0"/>
            <a:endParaRPr lang="en-US" dirty="0"/>
          </a:p>
          <a:p>
            <a:pPr marL="742950" lvl="1" indent="-285750">
              <a:lnSpc>
                <a:spcPct val="107000"/>
              </a:lnSpc>
              <a:buFont typeface="Courier New" panose="02070309020205020404" pitchFamily="49" charset="0"/>
              <a:buChar char="o"/>
            </a:pPr>
            <a:r>
              <a:rPr lang="en-US" dirty="0"/>
              <a:t>Difficulty planning or </a:t>
            </a:r>
            <a:r>
              <a:rPr lang="en-CA" sz="1800" dirty="0">
                <a:effectLst/>
                <a:latin typeface="Calibri" panose="020F0502020204030204" pitchFamily="34" charset="0"/>
                <a:ea typeface="Calibri" panose="020F0502020204030204" pitchFamily="34" charset="0"/>
                <a:cs typeface="Times New Roman" panose="02020603050405020304" pitchFamily="18" charset="0"/>
              </a:rPr>
              <a:t>or managing a budget; </a:t>
            </a:r>
          </a:p>
          <a:p>
            <a:pPr marL="742950" lvl="1" indent="-285750">
              <a:lnSpc>
                <a:spcPct val="107000"/>
              </a:lnSpc>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Absorb, process, or retain information;</a:t>
            </a:r>
          </a:p>
          <a:p>
            <a:pPr marL="742950" lvl="1" indent="-285750">
              <a:lnSpc>
                <a:spcPct val="107000"/>
              </a:lnSpc>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Communicate (verbally or in writing);</a:t>
            </a:r>
          </a:p>
          <a:p>
            <a:pPr marL="742950" lvl="1" indent="-285750">
              <a:lnSpc>
                <a:spcPct val="107000"/>
              </a:lnSpc>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Recall recent information or events;</a:t>
            </a:r>
          </a:p>
          <a:p>
            <a:pPr marL="742950" lvl="1" indent="-285750">
              <a:lnSpc>
                <a:spcPct val="107000"/>
              </a:lnSpc>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Problem solve;</a:t>
            </a:r>
          </a:p>
          <a:p>
            <a:pPr marL="742950" lvl="1" indent="-285750">
              <a:lnSpc>
                <a:spcPct val="107000"/>
              </a:lnSpc>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Difficulty working with numbers;</a:t>
            </a:r>
          </a:p>
          <a:p>
            <a:pPr marL="742950" lvl="1" indent="-285750">
              <a:lnSpc>
                <a:spcPct val="107000"/>
              </a:lnSpc>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Focus and pay attention to conversations, tasks or activities. A person might need to take more frequent pauses or may substitute words; or</a:t>
            </a:r>
          </a:p>
          <a:p>
            <a:pPr marL="742950" lvl="1" indent="-285750">
              <a:lnSpc>
                <a:spcPct val="107000"/>
              </a:lnSpc>
              <a:spcAft>
                <a:spcPts val="800"/>
              </a:spcAft>
              <a:buFont typeface="Courier New" panose="02070309020205020404" pitchFamily="49" charset="0"/>
              <a:buChar char="o"/>
            </a:pPr>
            <a:r>
              <a:rPr lang="en-CA" sz="1800" dirty="0">
                <a:effectLst/>
                <a:latin typeface="Calibri" panose="020F0502020204030204" pitchFamily="34" charset="0"/>
                <a:ea typeface="Calibri" panose="020F0502020204030204" pitchFamily="34" charset="0"/>
                <a:cs typeface="Times New Roman" panose="02020603050405020304" pitchFamily="18" charset="0"/>
              </a:rPr>
              <a:t>Recognize family members or familiar places</a:t>
            </a:r>
          </a:p>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CA" sz="1100" dirty="0">
                <a:effectLst/>
                <a:latin typeface="Calibri" panose="020F0502020204030204" pitchFamily="34" charset="0"/>
                <a:ea typeface="Calibri" panose="020F0502020204030204" pitchFamily="34" charset="0"/>
                <a:cs typeface="Times New Roman" panose="02020603050405020304" pitchFamily="18" charset="0"/>
              </a:rPr>
              <a:t>Generally speaking, [t]here is no single definition of intellectual disability.  </a:t>
            </a:r>
          </a:p>
          <a:p>
            <a:pPr marL="342900" lvl="0" indent="-342900">
              <a:lnSpc>
                <a:spcPct val="107000"/>
              </a:lnSpc>
              <a:buFont typeface="Symbol" panose="05050102010706020507" pitchFamily="18" charset="2"/>
              <a:buChar char=""/>
            </a:pPr>
            <a:r>
              <a:rPr lang="en-CA" sz="1100" dirty="0">
                <a:effectLst/>
                <a:latin typeface="Calibri" panose="020F0502020204030204" pitchFamily="34" charset="0"/>
                <a:ea typeface="Calibri" panose="020F0502020204030204" pitchFamily="34" charset="0"/>
                <a:cs typeface="Times New Roman" panose="02020603050405020304" pitchFamily="18" charset="0"/>
              </a:rPr>
              <a:t>In Canada, the terms intellectual disability and developmental disability are generally used synonymously, with developmental disability used more frequently.  </a:t>
            </a:r>
          </a:p>
          <a:p>
            <a:pPr marL="742950" lvl="1" indent="-285750">
              <a:lnSpc>
                <a:spcPct val="107000"/>
              </a:lnSpc>
              <a:buFont typeface="Courier New" panose="02070309020205020404" pitchFamily="49" charset="0"/>
              <a:buChar char="o"/>
            </a:pPr>
            <a:r>
              <a:rPr lang="en-CA" sz="1100" dirty="0">
                <a:effectLst/>
                <a:latin typeface="Calibri" panose="020F0502020204030204" pitchFamily="34" charset="0"/>
                <a:ea typeface="Calibri" panose="020F0502020204030204" pitchFamily="34" charset="0"/>
                <a:cs typeface="Times New Roman" panose="02020603050405020304" pitchFamily="18" charset="0"/>
              </a:rPr>
              <a:t>For instance, in BC and Ontario, the term developmental disability includes people living with Autism, Down’s Syndrome, or other verbal or non-verbal challenges. </a:t>
            </a:r>
          </a:p>
          <a:p>
            <a:pPr marL="742950" lvl="1" indent="-285750">
              <a:lnSpc>
                <a:spcPct val="107000"/>
              </a:lnSpc>
              <a:buFont typeface="Courier New" panose="02070309020205020404" pitchFamily="49" charset="0"/>
              <a:buChar char="o"/>
            </a:pPr>
            <a:r>
              <a:rPr lang="en-CA" sz="1100" dirty="0">
                <a:effectLst/>
                <a:latin typeface="Calibri" panose="020F0502020204030204" pitchFamily="34" charset="0"/>
                <a:ea typeface="Calibri" panose="020F0502020204030204" pitchFamily="34" charset="0"/>
                <a:cs typeface="Times New Roman" panose="02020603050405020304" pitchFamily="18" charset="0"/>
              </a:rPr>
              <a:t>Autism is also referred to as a type of intellectual disability.  </a:t>
            </a:r>
          </a:p>
          <a:p>
            <a:pPr marL="742950" lvl="1" indent="-285750">
              <a:lnSpc>
                <a:spcPct val="107000"/>
              </a:lnSpc>
              <a:buFont typeface="Courier New" panose="02070309020205020404" pitchFamily="49" charset="0"/>
              <a:buChar char="o"/>
            </a:pPr>
            <a:r>
              <a:rPr lang="en-CA" sz="1100" dirty="0">
                <a:effectLst/>
                <a:latin typeface="Calibri" panose="020F0502020204030204" pitchFamily="34" charset="0"/>
                <a:ea typeface="Calibri" panose="020F0502020204030204" pitchFamily="34" charset="0"/>
                <a:cs typeface="Times New Roman" panose="02020603050405020304" pitchFamily="18" charset="0"/>
              </a:rPr>
              <a:t>Consequently, there is some debate over which term should be used.</a:t>
            </a:r>
          </a:p>
          <a:p>
            <a:pPr marL="342900" lvl="0" indent="-342900">
              <a:lnSpc>
                <a:spcPct val="107000"/>
              </a:lnSpc>
              <a:buFont typeface="Symbol" panose="05050102010706020507" pitchFamily="18" charset="2"/>
              <a:buChar char=""/>
            </a:pPr>
            <a:r>
              <a:rPr lang="en-CA" sz="1100" dirty="0">
                <a:effectLst/>
                <a:latin typeface="Calibri" panose="020F0502020204030204" pitchFamily="34" charset="0"/>
                <a:ea typeface="Calibri" panose="020F0502020204030204" pitchFamily="34" charset="0"/>
                <a:cs typeface="Times New Roman" panose="02020603050405020304" pitchFamily="18" charset="0"/>
              </a:rPr>
              <a:t>How a person’s disability is characterized also depends on how they themselves self-identify with it</a:t>
            </a:r>
          </a:p>
          <a:p>
            <a:pPr marL="342900" lvl="0" indent="-342900">
              <a:lnSpc>
                <a:spcPct val="107000"/>
              </a:lnSpc>
              <a:buFont typeface="Symbol" panose="05050102010706020507" pitchFamily="18" charset="2"/>
              <a:buChar char=""/>
            </a:pPr>
            <a:r>
              <a:rPr lang="en-CA" sz="1100" dirty="0">
                <a:effectLst/>
                <a:latin typeface="Calibri" panose="020F0502020204030204" pitchFamily="34" charset="0"/>
                <a:ea typeface="Calibri" panose="020F0502020204030204" pitchFamily="34" charset="0"/>
                <a:cs typeface="Times New Roman" panose="02020603050405020304" pitchFamily="18" charset="0"/>
              </a:rPr>
              <a:t>A person who identifies as living with an intellectual or developmental disability may experience challenges when making financial or investment decisions, such as:</a:t>
            </a:r>
          </a:p>
          <a:p>
            <a:pPr marL="742950" lvl="1" indent="-285750">
              <a:lnSpc>
                <a:spcPct val="107000"/>
              </a:lnSpc>
              <a:buFont typeface="Courier New" panose="02070309020205020404" pitchFamily="49" charset="0"/>
              <a:buChar char="o"/>
            </a:pPr>
            <a:r>
              <a:rPr lang="en-CA" sz="1100" dirty="0">
                <a:effectLst/>
                <a:latin typeface="Calibri" panose="020F0502020204030204" pitchFamily="34" charset="0"/>
                <a:ea typeface="Calibri" panose="020F0502020204030204" pitchFamily="34" charset="0"/>
                <a:cs typeface="Times New Roman" panose="02020603050405020304" pitchFamily="18" charset="0"/>
              </a:rPr>
              <a:t>Explaining ideas;</a:t>
            </a:r>
          </a:p>
          <a:p>
            <a:pPr marL="742950" lvl="1" indent="-285750">
              <a:lnSpc>
                <a:spcPct val="107000"/>
              </a:lnSpc>
              <a:buFont typeface="Courier New" panose="02070309020205020404" pitchFamily="49" charset="0"/>
              <a:buChar char="o"/>
            </a:pPr>
            <a:r>
              <a:rPr lang="en-CA" sz="1100" dirty="0">
                <a:effectLst/>
                <a:latin typeface="Calibri" panose="020F0502020204030204" pitchFamily="34" charset="0"/>
                <a:ea typeface="Calibri" panose="020F0502020204030204" pitchFamily="34" charset="0"/>
                <a:cs typeface="Times New Roman" panose="02020603050405020304" pitchFamily="18" charset="0"/>
              </a:rPr>
              <a:t>Performing tasks that require multiple steps;</a:t>
            </a:r>
          </a:p>
          <a:p>
            <a:pPr marL="742950" lvl="1" indent="-285750">
              <a:lnSpc>
                <a:spcPct val="107000"/>
              </a:lnSpc>
              <a:buFont typeface="Courier New" panose="02070309020205020404" pitchFamily="49" charset="0"/>
              <a:buChar char="o"/>
            </a:pPr>
            <a:r>
              <a:rPr lang="en-CA" sz="1100" dirty="0">
                <a:effectLst/>
                <a:latin typeface="Calibri" panose="020F0502020204030204" pitchFamily="34" charset="0"/>
                <a:ea typeface="Calibri" panose="020F0502020204030204" pitchFamily="34" charset="0"/>
                <a:cs typeface="Times New Roman" panose="02020603050405020304" pitchFamily="18" charset="0"/>
              </a:rPr>
              <a:t>Problem solving; </a:t>
            </a:r>
          </a:p>
          <a:p>
            <a:pPr marL="742950" lvl="1" indent="-285750">
              <a:lnSpc>
                <a:spcPct val="107000"/>
              </a:lnSpc>
              <a:buFont typeface="Courier New" panose="02070309020205020404" pitchFamily="49" charset="0"/>
              <a:buChar char="o"/>
            </a:pPr>
            <a:r>
              <a:rPr lang="en-CA" sz="1100" dirty="0">
                <a:effectLst/>
                <a:latin typeface="Calibri" panose="020F0502020204030204" pitchFamily="34" charset="0"/>
                <a:ea typeface="Calibri" panose="020F0502020204030204" pitchFamily="34" charset="0"/>
                <a:cs typeface="Times New Roman" panose="02020603050405020304" pitchFamily="18" charset="0"/>
              </a:rPr>
              <a:t>Learning basic mathematics; or</a:t>
            </a:r>
          </a:p>
          <a:p>
            <a:pPr marL="742950" lvl="1" indent="-285750">
              <a:lnSpc>
                <a:spcPct val="107000"/>
              </a:lnSpc>
              <a:spcAft>
                <a:spcPts val="800"/>
              </a:spcAft>
              <a:buFont typeface="Courier New" panose="02070309020205020404" pitchFamily="49" charset="0"/>
              <a:buChar char="o"/>
            </a:pPr>
            <a:r>
              <a:rPr lang="en-CA" sz="1100" dirty="0">
                <a:effectLst/>
                <a:latin typeface="Calibri" panose="020F0502020204030204" pitchFamily="34" charset="0"/>
                <a:ea typeface="Calibri" panose="020F0502020204030204" pitchFamily="34" charset="0"/>
                <a:cs typeface="Times New Roman" panose="02020603050405020304" pitchFamily="18" charset="0"/>
              </a:rPr>
              <a:t>Understanding or speaking with people they just met. </a:t>
            </a:r>
          </a:p>
          <a:p>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1834904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 Generally speaking, [t]here is no single definition of intellectual disability.  </a:t>
            </a:r>
          </a:p>
          <a:p>
            <a:pPr lvl="0"/>
            <a:r>
              <a:rPr lang="en-US" dirty="0"/>
              <a:t>• In Canada, the terms intellectual disability and developmental disability are generally used synonymously, with developmental disability used more frequently.  </a:t>
            </a:r>
          </a:p>
          <a:p>
            <a:pPr lvl="0"/>
            <a:endParaRPr lang="en-US" dirty="0"/>
          </a:p>
          <a:p>
            <a:pPr marL="171450" lvl="0" indent="-171450">
              <a:buFont typeface="Courier New" panose="02070309020205020404" pitchFamily="49" charset="0"/>
              <a:buChar char="o"/>
            </a:pPr>
            <a:r>
              <a:rPr lang="en-US" dirty="0"/>
              <a:t>For instance, in BC and Ontario, the term developmental disability includes people living with Autism, Down’s Syndrome, or other verbal or non-verbal challenges. </a:t>
            </a:r>
          </a:p>
          <a:p>
            <a:pPr marL="171450" lvl="0" indent="-171450">
              <a:buFont typeface="Courier New" panose="02070309020205020404" pitchFamily="49" charset="0"/>
              <a:buChar char="o"/>
            </a:pPr>
            <a:r>
              <a:rPr lang="en-US" dirty="0"/>
              <a:t>Autism is also referred to as a type of intellectual disability.  </a:t>
            </a:r>
          </a:p>
          <a:p>
            <a:pPr marL="171450" lvl="0" indent="-171450">
              <a:buFont typeface="Courier New" panose="02070309020205020404" pitchFamily="49" charset="0"/>
              <a:buChar char="o"/>
            </a:pPr>
            <a:r>
              <a:rPr lang="en-US" dirty="0"/>
              <a:t>Consequently, there is some debate over which term should be used.</a:t>
            </a:r>
            <a:br>
              <a:rPr lang="en-US" dirty="0"/>
            </a:br>
            <a:endParaRPr lang="en-US" dirty="0"/>
          </a:p>
          <a:p>
            <a:pPr lvl="0"/>
            <a:r>
              <a:rPr lang="en-US" dirty="0"/>
              <a:t>• How a person’s disability is characterized also depends on how they themselves self-identify with it</a:t>
            </a:r>
            <a:br>
              <a:rPr lang="en-US" dirty="0"/>
            </a:br>
            <a:endParaRPr lang="en-US" dirty="0"/>
          </a:p>
          <a:p>
            <a:pPr lvl="0"/>
            <a:r>
              <a:rPr lang="en-US" dirty="0"/>
              <a:t>• A person who identifies as living with an intellectual or developmental disability may experience challenges when making financial or investment decisions, such as:</a:t>
            </a:r>
          </a:p>
          <a:p>
            <a:pPr marL="171450" lvl="0" indent="-171450">
              <a:buFont typeface="Courier New" panose="02070309020205020404" pitchFamily="49" charset="0"/>
              <a:buChar char="o"/>
            </a:pPr>
            <a:r>
              <a:rPr lang="en-US" dirty="0"/>
              <a:t>Explaining ideas;</a:t>
            </a:r>
          </a:p>
          <a:p>
            <a:pPr marL="171450" lvl="0" indent="-171450">
              <a:buFont typeface="Courier New" panose="02070309020205020404" pitchFamily="49" charset="0"/>
              <a:buChar char="o"/>
            </a:pPr>
            <a:r>
              <a:rPr lang="en-US" dirty="0"/>
              <a:t>Performing tasks that require multiple steps;</a:t>
            </a:r>
          </a:p>
          <a:p>
            <a:pPr marL="171450" lvl="0" indent="-171450">
              <a:buFont typeface="Courier New" panose="02070309020205020404" pitchFamily="49" charset="0"/>
              <a:buChar char="o"/>
            </a:pPr>
            <a:r>
              <a:rPr lang="en-US" dirty="0"/>
              <a:t>Problem solving; </a:t>
            </a:r>
          </a:p>
          <a:p>
            <a:pPr marL="171450" lvl="0" indent="-171450">
              <a:buFont typeface="Courier New" panose="02070309020205020404" pitchFamily="49" charset="0"/>
              <a:buChar char="o"/>
            </a:pPr>
            <a:r>
              <a:rPr lang="en-US" dirty="0"/>
              <a:t>Learning basic mathematics; or</a:t>
            </a:r>
          </a:p>
          <a:p>
            <a:pPr marL="171450" lvl="0" indent="-171450">
              <a:buFont typeface="Courier New" panose="02070309020205020404" pitchFamily="49" charset="0"/>
              <a:buChar char="o"/>
            </a:pPr>
            <a:r>
              <a:rPr lang="en-US" dirty="0"/>
              <a:t>Understanding or speaking with people they just met.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14</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15</a:t>
            </a:fld>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 Capacity is decision-specific. A person might be able to make some decisions, but not others, depending on what kinds of information they can understand.</a:t>
            </a:r>
          </a:p>
          <a:p>
            <a:pPr lvl="0"/>
            <a:r>
              <a:rPr lang="en-US" dirty="0"/>
              <a:t>• Capacity is not determined by how a person communicates. People can describe their wishes and preferences verbally, in writing, or with signs or gestures.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16</a:t>
            </a:fld>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 For some people, capacity can vary from day to day.</a:t>
            </a:r>
          </a:p>
          <a:p>
            <a:pPr lvl="0"/>
            <a:r>
              <a:rPr lang="en-US" dirty="0"/>
              <a:t>• Other factors are listed in our study paper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18</a:t>
            </a:fld>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 People living with dementia say that making decisions is “an important means of affirming self-identity and confirmation that “I’m still here”.  </a:t>
            </a:r>
          </a:p>
          <a:p>
            <a:pPr lvl="0"/>
            <a:r>
              <a:rPr lang="en-US" dirty="0"/>
              <a:t>• People living with an intellectual or developmental disability say being acknowledged and included in life decisions is critical to fostering independence, respecting autonomy, and building confidence in their ability to live a full life. </a:t>
            </a:r>
          </a:p>
          <a:p>
            <a:pPr lvl="0"/>
            <a:r>
              <a:rPr lang="en-US" dirty="0"/>
              <a:t>• People living with a disability need opportunities to meaningfully engage in decisions that are valuable to them. That might mean relying on support from family or trusted people in their lives (e.g. friends, </a:t>
            </a:r>
            <a:r>
              <a:rPr lang="en-US" dirty="0" err="1"/>
              <a:t>neighbours</a:t>
            </a:r>
            <a:r>
              <a:rPr lang="en-US" dirty="0"/>
              <a:t>, community support workers) to foster participation.</a:t>
            </a:r>
          </a:p>
          <a:p>
            <a:pPr lvl="0"/>
            <a:r>
              <a:rPr lang="en-US" dirty="0"/>
              <a:t>• A desire to make high risk investments does not, by itself, prove a person lacks capacity for investment decision-making.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19</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 Decision-making can be a very social activity. </a:t>
            </a:r>
          </a:p>
          <a:p>
            <a:pPr lvl="0"/>
            <a:r>
              <a:rPr lang="en-US" dirty="0"/>
              <a:t>• Most people make big decisions with the help of people they trust.</a:t>
            </a:r>
          </a:p>
          <a:p>
            <a:pPr lvl="0"/>
            <a:r>
              <a:rPr lang="en-US" dirty="0"/>
              <a:t>• A supportive decision-maker can help others to: </a:t>
            </a:r>
          </a:p>
          <a:p>
            <a:pPr marL="171450" lvl="0" indent="-171450">
              <a:buFont typeface="Courier New" panose="02070309020205020404" pitchFamily="49" charset="0"/>
              <a:buChar char="o"/>
            </a:pPr>
            <a:r>
              <a:rPr lang="en-US" dirty="0"/>
              <a:t>Truly hear a person who requires support; </a:t>
            </a:r>
          </a:p>
          <a:p>
            <a:pPr marL="171450" lvl="0" indent="-171450">
              <a:buFont typeface="Courier New" panose="02070309020205020404" pitchFamily="49" charset="0"/>
              <a:buChar char="o"/>
            </a:pPr>
            <a:r>
              <a:rPr lang="en-US" dirty="0"/>
              <a:t>Appreciate the person’s needs, rights, values, preferences and goals; and </a:t>
            </a:r>
          </a:p>
          <a:p>
            <a:pPr marL="171450" lvl="0" indent="-171450">
              <a:buFont typeface="Courier New" panose="02070309020205020404" pitchFamily="49" charset="0"/>
              <a:buChar char="o"/>
            </a:pPr>
            <a:r>
              <a:rPr lang="en-US" dirty="0"/>
              <a:t>Respect the person’s autonomy, dignity and wisdom—in other words, help prevent discrimination and bias linked to disability.</a:t>
            </a:r>
          </a:p>
          <a:p>
            <a:pPr lvl="0"/>
            <a:r>
              <a:rPr lang="en-US" dirty="0"/>
              <a:t>• Different jurisdictions may or may not formally recognize supported decision-making in their legislation.</a:t>
            </a:r>
          </a:p>
          <a:p>
            <a:pPr marL="171450" lvl="0" indent="-171450">
              <a:buFont typeface="Courier New" panose="02070309020205020404" pitchFamily="49" charset="0"/>
              <a:buChar char="o"/>
            </a:pPr>
            <a:r>
              <a:rPr lang="en-US" dirty="0"/>
              <a:t>You should review the laws in your province or territory.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20</a:t>
            </a:fld>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 Sup DM relationships are less familiar to investment professionals and others in the financial sector. </a:t>
            </a:r>
          </a:p>
          <a:p>
            <a:pPr lvl="0"/>
            <a:r>
              <a:rPr lang="en-US" dirty="0"/>
              <a:t>• Based on our previous research into supported decision-making, lawyers and financial sectors may be reluctant to work with supported decision-making relationships because they do not understand the nature of the legal relationship between an adult and a supporter. </a:t>
            </a:r>
          </a:p>
          <a:p>
            <a:pPr marL="171450" lvl="0" indent="-171450">
              <a:buFont typeface="Courier New" panose="02070309020205020404" pitchFamily="49" charset="0"/>
              <a:buChar char="o"/>
            </a:pPr>
            <a:r>
              <a:rPr lang="en-US" dirty="0"/>
              <a:t>They may prefer to work with guardians. </a:t>
            </a:r>
          </a:p>
          <a:p>
            <a:pPr marL="171450" lvl="0" indent="-171450">
              <a:buFont typeface="Courier New" panose="02070309020205020404" pitchFamily="49" charset="0"/>
              <a:buChar char="o"/>
            </a:pPr>
            <a:r>
              <a:rPr lang="en-US" dirty="0"/>
              <a:t>The Sup DM relationship feels risky, partly because with the sup DM framework the person with a disability is responsible for all decisions, not the supporter.</a:t>
            </a:r>
          </a:p>
          <a:p>
            <a:pPr marL="0" lvl="0" indent="0">
              <a:buFont typeface="Courier New" panose="02070309020205020404" pitchFamily="49" charset="0"/>
              <a:buNone/>
            </a:pPr>
            <a:endParaRPr lang="en-US" dirty="0"/>
          </a:p>
          <a:p>
            <a:pPr lvl="0"/>
            <a:r>
              <a:rPr lang="en-US" dirty="0"/>
              <a:t>•As a result, adults from different disability communities may risk losing decision making autonomy if they wish to invest their money. </a:t>
            </a:r>
          </a:p>
          <a:p>
            <a:pPr lvl="0"/>
            <a:r>
              <a:rPr lang="en-US" dirty="0"/>
              <a:t>•Sup DM relationships can be adequate to support investor activities. </a:t>
            </a:r>
          </a:p>
          <a:p>
            <a:pPr marL="171450" lvl="0" indent="-171450">
              <a:buFont typeface="Courier New" panose="02070309020205020404" pitchFamily="49" charset="0"/>
              <a:buChar char="o"/>
            </a:pPr>
            <a:r>
              <a:rPr lang="en-US" dirty="0"/>
              <a:t>People may be able to instruct an investment professional with the assistance of a supportive decision-maker. </a:t>
            </a:r>
          </a:p>
          <a:p>
            <a:pPr marL="171450" lvl="0" indent="-171450">
              <a:buFont typeface="Courier New" panose="02070309020205020404" pitchFamily="49" charset="0"/>
              <a:buChar char="o"/>
            </a:pPr>
            <a:endParaRPr lang="en-US" dirty="0"/>
          </a:p>
          <a:p>
            <a:pPr lvl="0"/>
            <a:r>
              <a:rPr lang="en-US" dirty="0"/>
              <a:t>• Not every Canadian jurisdiction has law that recognizes formal supported decision-making relationships</a:t>
            </a:r>
          </a:p>
          <a:p>
            <a:pPr lvl="0"/>
            <a:r>
              <a:rPr lang="en-US" dirty="0"/>
              <a:t>• But laws that govern both supported and substitute decision-making relationships note the duty of supporters and substitutes to foster the independence of the adult and encourage the adult’s involvement in any decision making that affects them.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21</a:t>
            </a:fld>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 Canada is internationally recognized for leadership in legislated Sup DM. </a:t>
            </a:r>
          </a:p>
          <a:p>
            <a:pPr lvl="0"/>
            <a:r>
              <a:rPr lang="en-US" dirty="0"/>
              <a:t>• Over the past two decades, different approaches to Sup DM have been implemented in some Canadian jurisdictions. </a:t>
            </a:r>
          </a:p>
          <a:p>
            <a:pPr lvl="0"/>
            <a:r>
              <a:rPr lang="en-US" dirty="0"/>
              <a:t>• BC’s Representation Agreement Act created one of the first self-contained Sup DM legal regimes in the world. The law took effect in 2000. </a:t>
            </a:r>
            <a:br>
              <a:rPr lang="en-US" dirty="0"/>
            </a:br>
            <a:endParaRPr lang="en-US" dirty="0"/>
          </a:p>
          <a:p>
            <a:pPr marL="171450" lvl="0" indent="-171450">
              <a:buFont typeface="Courier New" panose="02070309020205020404" pitchFamily="49" charset="0"/>
              <a:buChar char="o"/>
            </a:pPr>
            <a:r>
              <a:rPr lang="en-US" dirty="0"/>
              <a:t>The expression “supported decision-making” is not found in the Representation Agreement Act. </a:t>
            </a:r>
          </a:p>
          <a:p>
            <a:pPr marL="171450" lvl="0" indent="-171450">
              <a:buFont typeface="Courier New" panose="02070309020205020404" pitchFamily="49" charset="0"/>
              <a:buChar char="o"/>
            </a:pPr>
            <a:r>
              <a:rPr lang="en-US" dirty="0"/>
              <a:t>The ability of an adult to appoint a person to “help them” make decisions is set out briefly in section 7</a:t>
            </a:r>
          </a:p>
          <a:p>
            <a:pPr lvl="0"/>
            <a:endParaRPr lang="en-US" dirty="0"/>
          </a:p>
          <a:p>
            <a:pPr lvl="0"/>
            <a:r>
              <a:rPr lang="en-US" dirty="0"/>
              <a:t>• Some other Canadian jurisdictions have also enacted legislation that recognizes limited forms of Sup DM, using different language and legal frameworks, generally as part of adult guardianship and adult protection legislation.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22</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a:p>
            <a:pPr lvl="0"/>
            <a:r>
              <a:rPr lang="en-US" dirty="0"/>
              <a:t>• First, we would like to say something about the Canadian Centre for Elder Law.</a:t>
            </a:r>
          </a:p>
          <a:p>
            <a:pPr lvl="0"/>
            <a:endParaRPr lang="en-US" dirty="0"/>
          </a:p>
          <a:p>
            <a:pPr lvl="0"/>
            <a:r>
              <a:rPr lang="en-US" dirty="0"/>
              <a:t>• The CCEL is a national, non-partisan agency focused on legal and policy issues related to aging.</a:t>
            </a:r>
          </a:p>
          <a:p>
            <a:pPr lvl="0"/>
            <a:endParaRPr lang="en-US" dirty="0"/>
          </a:p>
          <a:p>
            <a:pPr lvl="0"/>
            <a:r>
              <a:rPr lang="en-US" dirty="0"/>
              <a:t>The work of the CCEL includes: </a:t>
            </a:r>
          </a:p>
          <a:p>
            <a:pPr lvl="0"/>
            <a:r>
              <a:rPr lang="en-US" dirty="0"/>
              <a:t>- Legal research</a:t>
            </a:r>
          </a:p>
          <a:p>
            <a:pPr lvl="0"/>
            <a:r>
              <a:rPr lang="en-US" dirty="0"/>
              <a:t>- Writing reports to government which make recommendations to improve our laws</a:t>
            </a:r>
          </a:p>
          <a:p>
            <a:pPr lvl="0"/>
            <a:r>
              <a:rPr lang="en-US" dirty="0"/>
              <a:t>- Developing educational tools to help people understand their legal rights and responsibilities under the law</a:t>
            </a:r>
          </a:p>
          <a:p>
            <a:pPr lvl="0"/>
            <a:r>
              <a:rPr lang="en-US" dirty="0"/>
              <a:t>- Community outreach on the law</a:t>
            </a:r>
          </a:p>
          <a:p>
            <a:pPr lvl="0"/>
            <a:r>
              <a:rPr lang="en-US" dirty="0"/>
              <a:t>- Consultation with people in community forms a large part of our work and helps us make recommendations to improve laws.</a:t>
            </a:r>
          </a:p>
          <a:p>
            <a:pPr lvl="0"/>
            <a:endParaRPr lang="en-US" dirty="0"/>
          </a:p>
          <a:p>
            <a:pPr lvl="0"/>
            <a:r>
              <a:rPr lang="en-US" dirty="0"/>
              <a:t>• To give you an example of what kinds of topics elder law might include: </a:t>
            </a:r>
          </a:p>
          <a:p>
            <a:pPr lvl="0"/>
            <a:r>
              <a:rPr lang="en-US" dirty="0"/>
              <a:t>o Elder abuse and abuse of people with a disability</a:t>
            </a:r>
          </a:p>
          <a:p>
            <a:pPr lvl="0"/>
            <a:r>
              <a:rPr lang="en-US" dirty="0"/>
              <a:t>o Caregiver support</a:t>
            </a:r>
          </a:p>
          <a:p>
            <a:pPr lvl="0"/>
            <a:r>
              <a:rPr lang="en-US" dirty="0"/>
              <a:t>o Age discrimination</a:t>
            </a:r>
          </a:p>
          <a:p>
            <a:pPr lvl="0"/>
            <a:r>
              <a:rPr lang="en-US" dirty="0"/>
              <a:t>o Legal documents that cover financial or health care decision-making.</a:t>
            </a:r>
          </a:p>
          <a:p>
            <a:pPr lvl="0"/>
            <a:endParaRPr lang="en-US" dirty="0"/>
          </a:p>
          <a:p>
            <a:pPr lvl="0"/>
            <a:r>
              <a:rPr lang="en-US" dirty="0"/>
              <a:t>• This year CCEL celebrates 18 years of work.</a:t>
            </a:r>
          </a:p>
          <a:p>
            <a:pPr lvl="0"/>
            <a:endParaRPr lang="en-US" dirty="0"/>
          </a:p>
          <a:p>
            <a:pPr lvl="0"/>
            <a:r>
              <a:rPr lang="en-US" dirty="0"/>
              <a:t>• CCEL is part of the BC Law Institute, BC’s law reform agency. BCLI is a not-for-profit organization.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a:t>
            </a:fld>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 Until the contrary is demonstrated, every adult is presumed to be capable of making decisions about the adult's personal care, health care and financial affairs (Adult Guardianship Act, RSBC 1996, c 6, s 3(1))</a:t>
            </a:r>
            <a:br>
              <a:rPr lang="en-US" dirty="0"/>
            </a:br>
            <a:endParaRPr lang="en-US" dirty="0"/>
          </a:p>
          <a:p>
            <a:pPr lvl="0"/>
            <a:r>
              <a:rPr lang="en-US" dirty="0"/>
              <a:t>• Section 7: Representation agreement with standard provisions. Authorizes an adult to enter into an agreement with a representative in which the representative will “help the adult make decisions, or to make decisions on behalf of the adult” about a range of listed health-care, legal, and financial decisions. This allows a person to choose a Sup decision-maker (representative) by agreement, formalizing the ability of a trusted individual to assist them in making decisions. By virtue of a presumption of capacity inherent in the RAA, BC’s legislation allows the adult and their representative to work together, without the need for court approval, to decide the level and extent of support that will take place. In all circumstances, the support provided by the representative must be done “honestly, in good faith, and with the care, skill, and diligence of a reasonably prudent person.” </a:t>
            </a:r>
            <a:br>
              <a:rPr lang="en-US" dirty="0"/>
            </a:br>
            <a:endParaRPr lang="en-US" dirty="0"/>
          </a:p>
          <a:p>
            <a:pPr lvl="0"/>
            <a:r>
              <a:rPr lang="en-US" dirty="0"/>
              <a:t>• The RAA imposes lower capacity standards than other statutes, which can be met by adults who would not likely meet the capacity requirements to create other personal planning documents, such as powers of attorney. The creation of the RAA owes much to the advocacy of community organizations who sought legal recognition for existing helpers who provide crucial support to adults with disabilities, and an alternative to the existing guardianship regime.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23</a:t>
            </a:fld>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 The “Duty to Consult” is grounded in law</a:t>
            </a:r>
          </a:p>
          <a:p>
            <a:pPr marL="171450" lvl="0" indent="-171450">
              <a:buFont typeface="Courier New" panose="02070309020205020404" pitchFamily="49" charset="0"/>
              <a:buChar char="o"/>
            </a:pPr>
            <a:r>
              <a:rPr lang="en-US" dirty="0"/>
              <a:t>E.g. Power of Attorney Act, RSBC 1996, s 19(3)(c); same with guardians and committees in BC. </a:t>
            </a:r>
          </a:p>
          <a:p>
            <a:pPr marL="171450" lvl="0" indent="-171450">
              <a:buFont typeface="Courier New" panose="02070309020205020404" pitchFamily="49" charset="0"/>
              <a:buChar char="o"/>
            </a:pPr>
            <a:r>
              <a:rPr lang="en-US" dirty="0"/>
              <a:t>Check your provincial or territorial legislation for comparative obligations</a:t>
            </a:r>
          </a:p>
          <a:p>
            <a:pPr lvl="0"/>
            <a:endParaRPr lang="en-US" dirty="0"/>
          </a:p>
          <a:p>
            <a:pPr lvl="0"/>
            <a:r>
              <a:rPr lang="en-US" dirty="0"/>
              <a:t>• These duties relate to the obligations of guardians, committees, attorneys, and representatives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24</a:t>
            </a:fld>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 A common form of substitute decision making is guardianship, where an individual’s legal right to make all or some of their personal, health care or financial decisions is removed, and a separate person (the guardian) is given the legal authority to make decisions on the adult’s behalf. </a:t>
            </a:r>
          </a:p>
          <a:p>
            <a:pPr lvl="0"/>
            <a:r>
              <a:rPr lang="en-US" dirty="0"/>
              <a:t>• The guardian is sometimes, but not always, a family member. </a:t>
            </a:r>
          </a:p>
          <a:p>
            <a:pPr marL="171450" lvl="0" indent="-171450">
              <a:buFont typeface="Courier New" panose="02070309020205020404" pitchFamily="49" charset="0"/>
              <a:buChar char="o"/>
            </a:pPr>
            <a:r>
              <a:rPr lang="en-US" dirty="0"/>
              <a:t>For example, in BC a family member acting as a financial guardian is called a committee. Guardianship requires an application to the court.</a:t>
            </a:r>
          </a:p>
          <a:p>
            <a:pPr marL="171450" lvl="0" indent="-171450">
              <a:buFont typeface="Courier New" panose="02070309020205020404" pitchFamily="49" charset="0"/>
              <a:buChar char="o"/>
            </a:pPr>
            <a:r>
              <a:rPr lang="en-US" dirty="0"/>
              <a:t>If the Public Guardian and Trustee is the guardian, they may be a property guardian appointed through a process set out in BC’s Adult Guardianship Act, without needing to go to court.</a:t>
            </a:r>
          </a:p>
          <a:p>
            <a:pPr marL="171450" lvl="0" indent="-171450">
              <a:buFont typeface="Courier New" panose="02070309020205020404" pitchFamily="49" charset="0"/>
              <a:buChar char="o"/>
            </a:pPr>
            <a:r>
              <a:rPr lang="en-US" dirty="0"/>
              <a:t>A person might have an attorney through a power of attorney. Or a financial representative, through a standard section 7 representation agreement.</a:t>
            </a:r>
          </a:p>
          <a:p>
            <a:pPr lvl="0"/>
            <a:endParaRPr lang="en-US" dirty="0"/>
          </a:p>
          <a:p>
            <a:pPr lvl="0"/>
            <a:r>
              <a:rPr lang="en-US" dirty="0"/>
              <a:t>• They also have a right to access personal information.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25</a:t>
            </a:fld>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 Last resort because decision-making autonomy is a fundamental human right. </a:t>
            </a:r>
          </a:p>
          <a:p>
            <a:pPr lvl="0"/>
            <a:r>
              <a:rPr lang="en-US" dirty="0"/>
              <a:t>• People should be supported to make as much of their decisions themselves before we resort to giving others the power to make decisions for them.</a:t>
            </a:r>
          </a:p>
          <a:p>
            <a:pPr lvl="0"/>
            <a:r>
              <a:rPr lang="en-US" dirty="0"/>
              <a:t>• Respecting rights means the degree and type of support matches a person’s unique needs.</a:t>
            </a:r>
          </a:p>
          <a:p>
            <a:pPr lvl="0"/>
            <a:r>
              <a:rPr lang="en-US" dirty="0"/>
              <a:t>• There are different types of substitute decision-makers for investment. </a:t>
            </a:r>
          </a:p>
          <a:p>
            <a:pPr lvl="0"/>
            <a:r>
              <a:rPr lang="en-US" dirty="0"/>
              <a:t>• Substitute decision-makers have different titles in the various provinces and territories in Canada.</a:t>
            </a:r>
          </a:p>
          <a:p>
            <a:pPr lvl="0"/>
            <a:r>
              <a:rPr lang="en-US" dirty="0"/>
              <a:t>• Depending on where you live, a substitute decision-maker could be a representative, an attorney under a power of attorney, a guardian, or a committee.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26</a:t>
            </a:fld>
            <a:endParaRPr 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In BC, a substitute decision-maker can be appointed in the following ways:</a:t>
            </a:r>
          </a:p>
          <a:p>
            <a:pPr lvl="0"/>
            <a:r>
              <a:rPr lang="en-US" dirty="0"/>
              <a:t>• By individual (</a:t>
            </a:r>
            <a:r>
              <a:rPr lang="en-US" dirty="0" err="1"/>
              <a:t>eg.</a:t>
            </a:r>
            <a:r>
              <a:rPr lang="en-US" dirty="0"/>
              <a:t> power of attorney, enduring power of attorney, representative for health and personal care decisions)</a:t>
            </a:r>
          </a:p>
          <a:p>
            <a:pPr lvl="0"/>
            <a:r>
              <a:rPr lang="en-US" dirty="0"/>
              <a:t>• By a court</a:t>
            </a:r>
          </a:p>
          <a:p>
            <a:pPr lvl="0"/>
            <a:r>
              <a:rPr lang="en-US" dirty="0"/>
              <a:t>• Authority by statutory process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27</a:t>
            </a:fld>
            <a:endParaRPr 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 There are many different strategies and promising practices you can use to support capacity for investment decision-making.</a:t>
            </a:r>
          </a:p>
          <a:p>
            <a:pPr lvl="0"/>
            <a:r>
              <a:rPr lang="en-US" dirty="0"/>
              <a:t>• Work with your client and their support people.</a:t>
            </a:r>
          </a:p>
          <a:p>
            <a:pPr lvl="0"/>
            <a:r>
              <a:rPr lang="en-US" dirty="0"/>
              <a:t>• Consider small changes or adaptations that you can make in your practice to foster capacity and participation. </a:t>
            </a:r>
          </a:p>
          <a:p>
            <a:pPr lvl="0"/>
            <a:r>
              <a:rPr lang="en-US" dirty="0"/>
              <a:t>• These are only some examples of promising practices learned about in our research. Consider other options.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30</a:t>
            </a:fld>
            <a:endParaRPr 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 There are many different strategies and promising practices you can use to support capacity for investment decision-making.</a:t>
            </a:r>
          </a:p>
          <a:p>
            <a:pPr lvl="0"/>
            <a:r>
              <a:rPr lang="en-US" dirty="0"/>
              <a:t>• Work with your client and their support people.</a:t>
            </a:r>
          </a:p>
          <a:p>
            <a:pPr lvl="0"/>
            <a:r>
              <a:rPr lang="en-US" dirty="0"/>
              <a:t>• Consider small changes or adaptations that you can make in your practice to foster capacity and participation. </a:t>
            </a:r>
          </a:p>
          <a:p>
            <a:pPr lvl="0"/>
            <a:r>
              <a:rPr lang="en-US" dirty="0"/>
              <a:t>• These are only some examples of promising practices learned about in our research. Consider other options.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31</a:t>
            </a:fld>
            <a:endParaRPr 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 Good listening involves both physical and mental focus on what the client is saying. </a:t>
            </a:r>
          </a:p>
          <a:p>
            <a:pPr marL="171450" lvl="0" indent="-171450">
              <a:buFont typeface="Courier New" panose="02070309020205020404" pitchFamily="49" charset="0"/>
              <a:buChar char="o"/>
            </a:pPr>
            <a:r>
              <a:rPr lang="en-US" dirty="0"/>
              <a:t>Your body language and eye contact should be directed at the client. </a:t>
            </a:r>
          </a:p>
          <a:p>
            <a:pPr marL="171450" lvl="0" indent="-171450">
              <a:buFont typeface="Courier New" panose="02070309020205020404" pitchFamily="49" charset="0"/>
              <a:buChar char="o"/>
            </a:pPr>
            <a:r>
              <a:rPr lang="en-US" dirty="0"/>
              <a:t>Provide space and time for the client to communicate their understanding of the information, or instructions.</a:t>
            </a:r>
          </a:p>
          <a:p>
            <a:pPr marL="171450" lvl="0" indent="-171450">
              <a:buFont typeface="Courier New" panose="02070309020205020404" pitchFamily="49" charset="0"/>
              <a:buChar char="o"/>
            </a:pPr>
            <a:r>
              <a:rPr lang="en-US" dirty="0"/>
              <a:t>Pause and take notes before responding.</a:t>
            </a:r>
          </a:p>
          <a:p>
            <a:pPr marL="171450" lvl="0" indent="-171450">
              <a:buFont typeface="Courier New" panose="02070309020205020404" pitchFamily="49" charset="0"/>
              <a:buChar char="o"/>
            </a:pPr>
            <a:r>
              <a:rPr lang="en-US" dirty="0"/>
              <a:t>When responding, summarize or reiterate the key points you heard, and ask the client to confirm if your understanding or what you heard is accurate.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32</a:t>
            </a:fld>
            <a:endParaRPr 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33</a:t>
            </a:fld>
            <a:endParaRPr 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34</a:t>
            </a:fld>
            <a:endParaRPr lang="cs-CZ"/>
          </a:p>
        </p:txBody>
      </p:sp>
    </p:spTree>
    <p:extLst>
      <p:ext uri="{BB962C8B-B14F-4D97-AF65-F5344CB8AC3E}">
        <p14:creationId xmlns:p14="http://schemas.microsoft.com/office/powerpoint/2010/main" val="35621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22.03.2021</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We cannot provide legal advice in this presentation; only legal information.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dirty="0"/>
          </a:p>
          <a:p>
            <a:pPr lvl="0"/>
            <a:r>
              <a:rPr lang="en-US" dirty="0"/>
              <a:t>• Today’s presentation is divided into four parts.</a:t>
            </a:r>
          </a:p>
          <a:p>
            <a:pPr marL="171450" lvl="0" indent="-171450">
              <a:buFont typeface="Courier New" panose="02070309020205020404" pitchFamily="49" charset="0"/>
              <a:buChar char="o"/>
            </a:pPr>
            <a:r>
              <a:rPr lang="en-US" dirty="0"/>
              <a:t>First, we will outline our Inclusive Investing project.</a:t>
            </a:r>
          </a:p>
          <a:p>
            <a:pPr marL="171450" lvl="0" indent="-171450">
              <a:buFont typeface="Courier New" panose="02070309020205020404" pitchFamily="49" charset="0"/>
              <a:buChar char="o"/>
            </a:pPr>
            <a:r>
              <a:rPr lang="en-US" dirty="0"/>
              <a:t>Second, we will talk a bit about disability and decision-making. Specifically, we will focus on dementia and intellectual or developmental disabilities, and how they relate to decision-making ability and capacity</a:t>
            </a:r>
          </a:p>
          <a:p>
            <a:pPr marL="171450" lvl="0" indent="-171450">
              <a:buFont typeface="Courier New" panose="02070309020205020404" pitchFamily="49" charset="0"/>
              <a:buChar char="o"/>
            </a:pPr>
            <a:r>
              <a:rPr lang="en-US" dirty="0"/>
              <a:t>Third we will briefly describe the law on supported and substitute decision-making. The law varies across jurisdictions, so this description is more general. You should consult the laws in your jurisdiction for more information. </a:t>
            </a:r>
          </a:p>
          <a:p>
            <a:pPr marL="171450" lvl="0" indent="-171450">
              <a:buFont typeface="Courier New" panose="02070309020205020404" pitchFamily="49" charset="0"/>
              <a:buChar char="o"/>
            </a:pPr>
            <a:r>
              <a:rPr lang="en-US" dirty="0"/>
              <a:t>As part of the Inclusive Investing Project we are helping the Investment sector to better understand, and respect supported decision making relationships. Our final topic will share some strategies you can use to support your client’s capacity for investment decision-making.</a:t>
            </a:r>
          </a:p>
          <a:p>
            <a:pPr lvl="0"/>
            <a:endParaRPr lang="en-US" dirty="0"/>
          </a:p>
          <a:p>
            <a:pPr lvl="0"/>
            <a:r>
              <a:rPr lang="en-US" dirty="0"/>
              <a:t>These are only some examples from what we learned in the research and consultation for our project. You may have others that you draw from already.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22.03.2021</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 At law, all adults are presumed capable of making decisions affecting their legal affairs, financial affairs, personal care, and health care. </a:t>
            </a:r>
            <a:br>
              <a:rPr lang="en-US" dirty="0"/>
            </a:br>
            <a:endParaRPr lang="en-US" dirty="0"/>
          </a:p>
          <a:p>
            <a:pPr lvl="0"/>
            <a:r>
              <a:rPr lang="en-US" dirty="0"/>
              <a:t>• Depending on the jurisdiction, if a person is deemed to lack capacity to make financial decisions, and decisions must be made, the law may require that someone be put in place to make decisions for them.</a:t>
            </a:r>
            <a:br>
              <a:rPr lang="en-US" dirty="0"/>
            </a:br>
            <a:endParaRPr lang="en-US" dirty="0"/>
          </a:p>
          <a:p>
            <a:pPr lvl="0"/>
            <a:r>
              <a:rPr lang="en-US" dirty="0"/>
              <a:t>• The term “vulnerable investor” does not describe an investor as vulnerable because of an inherent characteristic. </a:t>
            </a:r>
            <a:br>
              <a:rPr lang="en-US" dirty="0"/>
            </a:br>
            <a:endParaRPr lang="en-US" dirty="0"/>
          </a:p>
          <a:p>
            <a:pPr lvl="0"/>
            <a:r>
              <a:rPr lang="en-US" dirty="0"/>
              <a:t>• Instead, we mean the social vulnerability experienced by people with different abilities. We understand that social conditions, a person’s environment, and assumptions about their abilities (or inabilities) can make a person socially vulnerable regardless of whether they live with a disability.  A person’s degree of social vulnerability depends on the real or perceived barriers they experience relative to their interactions with society. </a:t>
            </a:r>
            <a:br>
              <a:rPr lang="en-US" dirty="0"/>
            </a:br>
            <a:endParaRPr lang="en-US" dirty="0"/>
          </a:p>
          <a:p>
            <a:pPr lvl="0"/>
            <a:r>
              <a:rPr lang="en-US" dirty="0"/>
              <a:t>For example, people who live with:</a:t>
            </a:r>
          </a:p>
          <a:p>
            <a:pPr marL="171450" lvl="0" indent="-171450">
              <a:buFont typeface="Courier New" panose="02070309020205020404" pitchFamily="49" charset="0"/>
              <a:buChar char="o"/>
            </a:pPr>
            <a:r>
              <a:rPr lang="en-US" dirty="0"/>
              <a:t>People living with dementia</a:t>
            </a:r>
          </a:p>
          <a:p>
            <a:pPr marL="171450" lvl="0" indent="-171450">
              <a:buFont typeface="Courier New" panose="02070309020205020404" pitchFamily="49" charset="0"/>
              <a:buChar char="o"/>
            </a:pPr>
            <a:r>
              <a:rPr lang="en-US" dirty="0"/>
              <a:t>Survivors of traumatic brain injuries</a:t>
            </a:r>
          </a:p>
          <a:p>
            <a:pPr marL="171450" lvl="0" indent="-171450">
              <a:buFont typeface="Courier New" panose="02070309020205020404" pitchFamily="49" charset="0"/>
              <a:buChar char="o"/>
            </a:pPr>
            <a:r>
              <a:rPr lang="en-US" dirty="0"/>
              <a:t>People with some forms of mental illness</a:t>
            </a:r>
          </a:p>
          <a:p>
            <a:pPr marL="171450" lvl="0" indent="-171450">
              <a:buFont typeface="Courier New" panose="02070309020205020404" pitchFamily="49" charset="0"/>
              <a:buChar char="o"/>
            </a:pPr>
            <a:r>
              <a:rPr lang="en-US" dirty="0"/>
              <a:t>People who identify as living with an intellectual or developmental disability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22.03.2021</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 Usually, if someone is perceived as being “incapable” of making decisions, the dominant approach for service providers is to require that they work with a substitute decision-maker</a:t>
            </a:r>
          </a:p>
          <a:p>
            <a:pPr marL="171450" lvl="0" indent="-171450">
              <a:buFont typeface="Courier New" panose="02070309020205020404" pitchFamily="49" charset="0"/>
              <a:buChar char="o"/>
            </a:pPr>
            <a:r>
              <a:rPr lang="en-US" dirty="0"/>
              <a:t>For example, a Power of Attorney or Guardian</a:t>
            </a:r>
          </a:p>
          <a:p>
            <a:pPr marL="171450" lvl="0" indent="-171450">
              <a:buFont typeface="Courier New" panose="02070309020205020404" pitchFamily="49" charset="0"/>
              <a:buChar char="o"/>
            </a:pPr>
            <a:r>
              <a:rPr lang="en-US" dirty="0"/>
              <a:t>Different terms are used in different jurisdictions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3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3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430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822090" y="7362875"/>
            <a:ext cx="1958380" cy="2297331"/>
          </a:xfrm>
          <a:prstGeom prst="rect">
            <a:avLst/>
          </a:prstGeom>
        </p:spPr>
      </p:pic>
      <p:pic>
        <p:nvPicPr>
          <p:cNvPr id="3" name="Picture 3"/>
          <p:cNvPicPr>
            <a:picLocks noChangeAspect="1"/>
          </p:cNvPicPr>
          <p:nvPr/>
        </p:nvPicPr>
        <p:blipFill>
          <a:blip r:embed="rId4"/>
          <a:srcRect l="14227" r="39433"/>
          <a:stretch>
            <a:fillRect/>
          </a:stretch>
        </p:blipFill>
        <p:spPr>
          <a:xfrm>
            <a:off x="11137664" y="0"/>
            <a:ext cx="7150336" cy="10287000"/>
          </a:xfrm>
          <a:prstGeom prst="rect">
            <a:avLst/>
          </a:prstGeom>
        </p:spPr>
      </p:pic>
      <p:sp>
        <p:nvSpPr>
          <p:cNvPr id="4" name="TextBox 4"/>
          <p:cNvSpPr txBox="1"/>
          <p:nvPr/>
        </p:nvSpPr>
        <p:spPr>
          <a:xfrm>
            <a:off x="822090" y="833120"/>
            <a:ext cx="2924654" cy="353060"/>
          </a:xfrm>
          <a:prstGeom prst="rect">
            <a:avLst/>
          </a:prstGeom>
        </p:spPr>
        <p:txBody>
          <a:bodyPr lIns="0" tIns="0" rIns="0" bIns="0" rtlCol="0" anchor="t">
            <a:spAutoFit/>
          </a:bodyPr>
          <a:lstStyle/>
          <a:p>
            <a:pPr algn="ctr">
              <a:lnSpc>
                <a:spcPts val="2940"/>
              </a:lnSpc>
            </a:pPr>
            <a:r>
              <a:rPr lang="en-US" sz="2100" spc="315">
                <a:solidFill>
                  <a:srgbClr val="FDE7EB"/>
                </a:solidFill>
                <a:latin typeface="Muli Regular"/>
              </a:rPr>
              <a:t>FEBRUARY 2021</a:t>
            </a:r>
          </a:p>
        </p:txBody>
      </p:sp>
      <p:sp>
        <p:nvSpPr>
          <p:cNvPr id="5" name="TextBox 5"/>
          <p:cNvSpPr txBox="1"/>
          <p:nvPr/>
        </p:nvSpPr>
        <p:spPr>
          <a:xfrm>
            <a:off x="1020808" y="1775460"/>
            <a:ext cx="9541370" cy="5232202"/>
          </a:xfrm>
          <a:prstGeom prst="rect">
            <a:avLst/>
          </a:prstGeom>
        </p:spPr>
        <p:txBody>
          <a:bodyPr lIns="0" tIns="0" rIns="0" bIns="0" rtlCol="0" anchor="t">
            <a:spAutoFit/>
          </a:bodyPr>
          <a:lstStyle/>
          <a:p>
            <a:pPr algn="ctr">
              <a:lnSpc>
                <a:spcPts val="6800"/>
              </a:lnSpc>
            </a:pPr>
            <a:r>
              <a:rPr lang="en-US" sz="6800" dirty="0">
                <a:solidFill>
                  <a:srgbClr val="FFFFFF"/>
                </a:solidFill>
                <a:latin typeface="Nourd Light"/>
              </a:rPr>
              <a:t>Inclusive Investing: </a:t>
            </a:r>
            <a:br>
              <a:rPr lang="en-US" sz="6800" dirty="0">
                <a:solidFill>
                  <a:srgbClr val="FFFFFF"/>
                </a:solidFill>
                <a:latin typeface="Nourd Light"/>
              </a:rPr>
            </a:br>
            <a:endParaRPr lang="en-US" sz="6800" dirty="0">
              <a:solidFill>
                <a:srgbClr val="FFFFFF"/>
              </a:solidFill>
              <a:latin typeface="Nourd Light"/>
            </a:endParaRPr>
          </a:p>
          <a:p>
            <a:pPr algn="ctr">
              <a:lnSpc>
                <a:spcPts val="6800"/>
              </a:lnSpc>
            </a:pPr>
            <a:r>
              <a:rPr lang="en-US" sz="6800" dirty="0">
                <a:solidFill>
                  <a:srgbClr val="FFFFFF"/>
                </a:solidFill>
                <a:latin typeface="Nourd Light"/>
              </a:rPr>
              <a:t>Respecting the Rights of Vulnerable Investors through Supported Decision-Making</a:t>
            </a:r>
          </a:p>
        </p:txBody>
      </p:sp>
      <p:sp>
        <p:nvSpPr>
          <p:cNvPr id="6" name="TextBox 6"/>
          <p:cNvSpPr txBox="1"/>
          <p:nvPr/>
        </p:nvSpPr>
        <p:spPr>
          <a:xfrm>
            <a:off x="7344180" y="8570545"/>
            <a:ext cx="2924654" cy="1089660"/>
          </a:xfrm>
          <a:prstGeom prst="rect">
            <a:avLst/>
          </a:prstGeom>
        </p:spPr>
        <p:txBody>
          <a:bodyPr lIns="0" tIns="0" rIns="0" bIns="0" rtlCol="0" anchor="t">
            <a:spAutoFit/>
          </a:bodyPr>
          <a:lstStyle/>
          <a:p>
            <a:pPr algn="ctr">
              <a:lnSpc>
                <a:spcPts val="2940"/>
              </a:lnSpc>
            </a:pPr>
            <a:r>
              <a:rPr lang="en-US" sz="2100" spc="315">
                <a:solidFill>
                  <a:srgbClr val="FDE7EB"/>
                </a:solidFill>
                <a:latin typeface="Muli Regular"/>
              </a:rPr>
              <a:t>CANADIAN CENTRE FOR ELDER LAW</a:t>
            </a:r>
          </a:p>
        </p:txBody>
      </p:sp>
      <p:sp>
        <p:nvSpPr>
          <p:cNvPr id="7" name="TextBox 7"/>
          <p:cNvSpPr txBox="1"/>
          <p:nvPr/>
        </p:nvSpPr>
        <p:spPr>
          <a:xfrm>
            <a:off x="7071617" y="8168640"/>
            <a:ext cx="3469779" cy="342900"/>
          </a:xfrm>
          <a:prstGeom prst="rect">
            <a:avLst/>
          </a:prstGeom>
        </p:spPr>
        <p:txBody>
          <a:bodyPr lIns="0" tIns="0" rIns="0" bIns="0" rtlCol="0" anchor="t">
            <a:spAutoFit/>
          </a:bodyPr>
          <a:lstStyle/>
          <a:p>
            <a:pPr algn="ctr">
              <a:lnSpc>
                <a:spcPts val="2800"/>
              </a:lnSpc>
            </a:pPr>
            <a:r>
              <a:rPr lang="en-US" sz="2000">
                <a:solidFill>
                  <a:srgbClr val="FFFFFF"/>
                </a:solidFill>
                <a:latin typeface="Nourd Light"/>
              </a:rPr>
              <a:t>Presentation developed by the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43050"/>
        </a:solidFill>
        <a:effectLst/>
      </p:bgPr>
    </p:bg>
    <p:spTree>
      <p:nvGrpSpPr>
        <p:cNvPr id="1" name=""/>
        <p:cNvGrpSpPr/>
        <p:nvPr/>
      </p:nvGrpSpPr>
      <p:grpSpPr>
        <a:xfrm>
          <a:off x="0" y="0"/>
          <a:ext cx="0" cy="0"/>
          <a:chOff x="0" y="0"/>
          <a:chExt cx="0" cy="0"/>
        </a:xfrm>
      </p:grpSpPr>
      <p:sp>
        <p:nvSpPr>
          <p:cNvPr id="2" name="TextBox 2"/>
          <p:cNvSpPr txBox="1"/>
          <p:nvPr/>
        </p:nvSpPr>
        <p:spPr>
          <a:xfrm>
            <a:off x="3391053" y="5067300"/>
            <a:ext cx="12380302" cy="3376838"/>
          </a:xfrm>
          <a:prstGeom prst="rect">
            <a:avLst/>
          </a:prstGeom>
        </p:spPr>
        <p:txBody>
          <a:bodyPr lIns="0" tIns="0" rIns="0" bIns="0" rtlCol="0" anchor="t">
            <a:spAutoFit/>
          </a:bodyPr>
          <a:lstStyle/>
          <a:p>
            <a:pPr marL="863599" lvl="1" indent="-431800">
              <a:lnSpc>
                <a:spcPts val="5599"/>
              </a:lnSpc>
              <a:buFont typeface="Arial"/>
              <a:buChar char="•"/>
            </a:pPr>
            <a:r>
              <a:rPr lang="en-US" sz="4000">
                <a:solidFill>
                  <a:srgbClr val="FDE7EB"/>
                </a:solidFill>
                <a:latin typeface="Nourd"/>
              </a:rPr>
              <a:t>What is Dementia? Different types and causes</a:t>
            </a:r>
          </a:p>
          <a:p>
            <a:pPr marL="863599" lvl="1" indent="-431800">
              <a:lnSpc>
                <a:spcPts val="5599"/>
              </a:lnSpc>
              <a:buFont typeface="Arial"/>
              <a:buChar char="•"/>
            </a:pPr>
            <a:r>
              <a:rPr lang="en-US" sz="3999">
                <a:solidFill>
                  <a:srgbClr val="FDE7EB"/>
                </a:solidFill>
                <a:latin typeface="Nourd"/>
              </a:rPr>
              <a:t>Not age-specific</a:t>
            </a:r>
          </a:p>
          <a:p>
            <a:pPr marL="863599" lvl="1" indent="-431800">
              <a:lnSpc>
                <a:spcPts val="5599"/>
              </a:lnSpc>
              <a:buFont typeface="Arial"/>
              <a:buChar char="•"/>
            </a:pPr>
            <a:r>
              <a:rPr lang="en-US" sz="3999">
                <a:solidFill>
                  <a:srgbClr val="FDE7EB"/>
                </a:solidFill>
                <a:latin typeface="Nourd"/>
              </a:rPr>
              <a:t>Ag</a:t>
            </a:r>
            <a:r>
              <a:rPr lang="en-US" sz="4000">
                <a:solidFill>
                  <a:srgbClr val="FDE7EB"/>
                </a:solidFill>
                <a:latin typeface="Nourd"/>
              </a:rPr>
              <a:t>e-associated Memory</a:t>
            </a:r>
            <a:r>
              <a:rPr lang="en-US" sz="3999">
                <a:solidFill>
                  <a:srgbClr val="FDE7EB"/>
                </a:solidFill>
                <a:latin typeface="Nourd"/>
              </a:rPr>
              <a:t> Loss vs Dem</a:t>
            </a:r>
            <a:r>
              <a:rPr lang="en-US" sz="4000">
                <a:solidFill>
                  <a:srgbClr val="FDE7EB"/>
                </a:solidFill>
                <a:latin typeface="Nourd"/>
              </a:rPr>
              <a:t>entia</a:t>
            </a:r>
          </a:p>
          <a:p>
            <a:pPr marL="863599" lvl="1" indent="-431800">
              <a:lnSpc>
                <a:spcPts val="5599"/>
              </a:lnSpc>
              <a:buFont typeface="Arial"/>
              <a:buChar char="•"/>
            </a:pPr>
            <a:r>
              <a:rPr lang="en-US" sz="4000">
                <a:solidFill>
                  <a:srgbClr val="FDE7EB"/>
                </a:solidFill>
                <a:latin typeface="Nourd"/>
              </a:rPr>
              <a:t>Impact on financial</a:t>
            </a:r>
            <a:r>
              <a:rPr lang="en-US" sz="3999">
                <a:solidFill>
                  <a:srgbClr val="FDE7EB"/>
                </a:solidFill>
                <a:latin typeface="Nourd"/>
              </a:rPr>
              <a:t> o</a:t>
            </a:r>
            <a:r>
              <a:rPr lang="en-US" sz="4000">
                <a:solidFill>
                  <a:srgbClr val="FDE7EB"/>
                </a:solidFill>
                <a:latin typeface="Nourd"/>
              </a:rPr>
              <a:t>r investment decision-making</a:t>
            </a:r>
          </a:p>
          <a:p>
            <a:pPr>
              <a:lnSpc>
                <a:spcPts val="4350"/>
              </a:lnSpc>
            </a:pPr>
            <a:endParaRPr lang="en-US" sz="4000">
              <a:solidFill>
                <a:srgbClr val="FDE7EB"/>
              </a:solidFill>
              <a:latin typeface="Nourd"/>
            </a:endParaRPr>
          </a:p>
        </p:txBody>
      </p:sp>
      <p:pic>
        <p:nvPicPr>
          <p:cNvPr id="3" name="Picture 3"/>
          <p:cNvPicPr>
            <a:picLocks noChangeAspect="1"/>
          </p:cNvPicPr>
          <p:nvPr/>
        </p:nvPicPr>
        <p:blipFill>
          <a:blip r:embed="rId3">
            <a:alphaModFix amt="52000"/>
          </a:blip>
          <a:srcRect t="29731" r="1995" b="43060"/>
          <a:stretch>
            <a:fillRect/>
          </a:stretch>
        </p:blipFill>
        <p:spPr>
          <a:xfrm>
            <a:off x="0" y="0"/>
            <a:ext cx="18288000" cy="3594118"/>
          </a:xfrm>
          <a:prstGeom prst="rect">
            <a:avLst/>
          </a:prstGeom>
        </p:spPr>
      </p:pic>
      <p:sp>
        <p:nvSpPr>
          <p:cNvPr id="4" name="TextBox 4"/>
          <p:cNvSpPr txBox="1"/>
          <p:nvPr/>
        </p:nvSpPr>
        <p:spPr>
          <a:xfrm>
            <a:off x="7505880" y="2508268"/>
            <a:ext cx="10491766" cy="857250"/>
          </a:xfrm>
          <a:prstGeom prst="rect">
            <a:avLst/>
          </a:prstGeom>
        </p:spPr>
        <p:txBody>
          <a:bodyPr lIns="0" tIns="0" rIns="0" bIns="0" rtlCol="0" anchor="t">
            <a:spAutoFit/>
          </a:bodyPr>
          <a:lstStyle/>
          <a:p>
            <a:pPr algn="ctr">
              <a:lnSpc>
                <a:spcPts val="6600"/>
              </a:lnSpc>
            </a:pPr>
            <a:r>
              <a:rPr lang="en-US" sz="6000">
                <a:solidFill>
                  <a:srgbClr val="E0E0E0"/>
                </a:solidFill>
                <a:latin typeface="Nourd Light"/>
              </a:rPr>
              <a:t>Investors living with dementia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1301" y="472193"/>
            <a:ext cx="7469688" cy="1458703"/>
            <a:chOff x="0" y="0"/>
            <a:chExt cx="6033760" cy="1178291"/>
          </a:xfrm>
        </p:grpSpPr>
        <p:sp>
          <p:nvSpPr>
            <p:cNvPr id="3" name="Freeform 3"/>
            <p:cNvSpPr/>
            <p:nvPr/>
          </p:nvSpPr>
          <p:spPr>
            <a:xfrm>
              <a:off x="0" y="0"/>
              <a:ext cx="6033760" cy="1178291"/>
            </a:xfrm>
            <a:custGeom>
              <a:avLst/>
              <a:gdLst/>
              <a:ahLst/>
              <a:cxnLst/>
              <a:rect l="l" t="t" r="r" b="b"/>
              <a:pathLst>
                <a:path w="6033760" h="1178291">
                  <a:moveTo>
                    <a:pt x="0" y="0"/>
                  </a:moveTo>
                  <a:lnTo>
                    <a:pt x="6033760" y="0"/>
                  </a:lnTo>
                  <a:lnTo>
                    <a:pt x="6033760" y="1178291"/>
                  </a:lnTo>
                  <a:lnTo>
                    <a:pt x="0" y="1178291"/>
                  </a:lnTo>
                  <a:close/>
                </a:path>
              </a:pathLst>
            </a:custGeom>
            <a:solidFill>
              <a:srgbClr val="DBD1C4"/>
            </a:solidFill>
          </p:spPr>
        </p:sp>
      </p:grpSp>
      <p:sp>
        <p:nvSpPr>
          <p:cNvPr id="4" name="TextBox 4"/>
          <p:cNvSpPr txBox="1"/>
          <p:nvPr/>
        </p:nvSpPr>
        <p:spPr>
          <a:xfrm>
            <a:off x="1028700" y="662940"/>
            <a:ext cx="6516367" cy="967105"/>
          </a:xfrm>
          <a:prstGeom prst="rect">
            <a:avLst/>
          </a:prstGeom>
        </p:spPr>
        <p:txBody>
          <a:bodyPr lIns="0" tIns="0" rIns="0" bIns="0" rtlCol="0" anchor="t">
            <a:spAutoFit/>
          </a:bodyPr>
          <a:lstStyle/>
          <a:p>
            <a:pPr algn="ctr">
              <a:lnSpc>
                <a:spcPts val="3919"/>
              </a:lnSpc>
            </a:pPr>
            <a:r>
              <a:rPr lang="en-US" sz="2800">
                <a:solidFill>
                  <a:srgbClr val="743050"/>
                </a:solidFill>
                <a:latin typeface="Nourd Bold"/>
              </a:rPr>
              <a:t>Memory Loss Due to Alzheimer’s or Dementia</a:t>
            </a:r>
          </a:p>
        </p:txBody>
      </p:sp>
      <p:grpSp>
        <p:nvGrpSpPr>
          <p:cNvPr id="5" name="Group 5"/>
          <p:cNvGrpSpPr/>
          <p:nvPr/>
        </p:nvGrpSpPr>
        <p:grpSpPr>
          <a:xfrm>
            <a:off x="10151152" y="472193"/>
            <a:ext cx="7469688" cy="1458703"/>
            <a:chOff x="0" y="0"/>
            <a:chExt cx="6033760" cy="1178291"/>
          </a:xfrm>
        </p:grpSpPr>
        <p:sp>
          <p:nvSpPr>
            <p:cNvPr id="6" name="Freeform 6"/>
            <p:cNvSpPr/>
            <p:nvPr/>
          </p:nvSpPr>
          <p:spPr>
            <a:xfrm>
              <a:off x="0" y="0"/>
              <a:ext cx="6033760" cy="1178291"/>
            </a:xfrm>
            <a:custGeom>
              <a:avLst/>
              <a:gdLst/>
              <a:ahLst/>
              <a:cxnLst/>
              <a:rect l="l" t="t" r="r" b="b"/>
              <a:pathLst>
                <a:path w="6033760" h="1178291">
                  <a:moveTo>
                    <a:pt x="0" y="0"/>
                  </a:moveTo>
                  <a:lnTo>
                    <a:pt x="6033760" y="0"/>
                  </a:lnTo>
                  <a:lnTo>
                    <a:pt x="6033760" y="1178291"/>
                  </a:lnTo>
                  <a:lnTo>
                    <a:pt x="0" y="1178291"/>
                  </a:lnTo>
                  <a:close/>
                </a:path>
              </a:pathLst>
            </a:custGeom>
            <a:solidFill>
              <a:srgbClr val="EED6CF"/>
            </a:solidFill>
          </p:spPr>
        </p:sp>
      </p:grpSp>
      <p:sp>
        <p:nvSpPr>
          <p:cNvPr id="7" name="TextBox 7"/>
          <p:cNvSpPr txBox="1"/>
          <p:nvPr/>
        </p:nvSpPr>
        <p:spPr>
          <a:xfrm>
            <a:off x="11454061" y="845185"/>
            <a:ext cx="4863871" cy="471805"/>
          </a:xfrm>
          <a:prstGeom prst="rect">
            <a:avLst/>
          </a:prstGeom>
        </p:spPr>
        <p:txBody>
          <a:bodyPr lIns="0" tIns="0" rIns="0" bIns="0" rtlCol="0" anchor="t">
            <a:spAutoFit/>
          </a:bodyPr>
          <a:lstStyle/>
          <a:p>
            <a:pPr>
              <a:lnSpc>
                <a:spcPts val="3919"/>
              </a:lnSpc>
              <a:spcBef>
                <a:spcPct val="0"/>
              </a:spcBef>
            </a:pPr>
            <a:r>
              <a:rPr lang="en-US" sz="2800">
                <a:solidFill>
                  <a:srgbClr val="743050"/>
                </a:solidFill>
                <a:latin typeface="Nourd Bold"/>
              </a:rPr>
              <a:t>Age-related Memory Loss</a:t>
            </a:r>
          </a:p>
        </p:txBody>
      </p:sp>
      <p:sp>
        <p:nvSpPr>
          <p:cNvPr id="8" name="TextBox 8"/>
          <p:cNvSpPr txBox="1"/>
          <p:nvPr/>
        </p:nvSpPr>
        <p:spPr>
          <a:xfrm>
            <a:off x="775739" y="2627886"/>
            <a:ext cx="7022288" cy="1661795"/>
          </a:xfrm>
          <a:prstGeom prst="rect">
            <a:avLst/>
          </a:prstGeom>
        </p:spPr>
        <p:txBody>
          <a:bodyPr lIns="0" tIns="0" rIns="0" bIns="0" rtlCol="0" anchor="t">
            <a:spAutoFit/>
          </a:bodyPr>
          <a:lstStyle/>
          <a:p>
            <a:pPr marL="690880" lvl="1" indent="-345440">
              <a:lnSpc>
                <a:spcPts val="4480"/>
              </a:lnSpc>
              <a:buFont typeface="Arial"/>
              <a:buChar char="•"/>
            </a:pPr>
            <a:r>
              <a:rPr lang="en-US" sz="3200">
                <a:solidFill>
                  <a:srgbClr val="000000"/>
                </a:solidFill>
                <a:latin typeface="Nourd"/>
              </a:rPr>
              <a:t>Difficulty exercising judgment and decision-making; difficulty solving problems</a:t>
            </a:r>
          </a:p>
        </p:txBody>
      </p:sp>
      <p:sp>
        <p:nvSpPr>
          <p:cNvPr id="9" name="TextBox 9"/>
          <p:cNvSpPr txBox="1"/>
          <p:nvPr/>
        </p:nvSpPr>
        <p:spPr>
          <a:xfrm>
            <a:off x="775739" y="4724866"/>
            <a:ext cx="7022288" cy="1661795"/>
          </a:xfrm>
          <a:prstGeom prst="rect">
            <a:avLst/>
          </a:prstGeom>
        </p:spPr>
        <p:txBody>
          <a:bodyPr lIns="0" tIns="0" rIns="0" bIns="0" rtlCol="0" anchor="t">
            <a:spAutoFit/>
          </a:bodyPr>
          <a:lstStyle/>
          <a:p>
            <a:pPr marL="690880" lvl="1" indent="-345440">
              <a:lnSpc>
                <a:spcPts val="4480"/>
              </a:lnSpc>
              <a:buFont typeface="Arial"/>
              <a:buChar char="•"/>
            </a:pPr>
            <a:r>
              <a:rPr lang="en-US" sz="3200">
                <a:solidFill>
                  <a:srgbClr val="000000"/>
                </a:solidFill>
                <a:latin typeface="Nourd"/>
              </a:rPr>
              <a:t>Difficulty planning or managing a budget; difficulty working with numbers</a:t>
            </a:r>
          </a:p>
        </p:txBody>
      </p:sp>
      <p:sp>
        <p:nvSpPr>
          <p:cNvPr id="10" name="TextBox 10"/>
          <p:cNvSpPr txBox="1"/>
          <p:nvPr/>
        </p:nvSpPr>
        <p:spPr>
          <a:xfrm>
            <a:off x="10474928" y="2627886"/>
            <a:ext cx="5607925" cy="1096645"/>
          </a:xfrm>
          <a:prstGeom prst="rect">
            <a:avLst/>
          </a:prstGeom>
        </p:spPr>
        <p:txBody>
          <a:bodyPr lIns="0" tIns="0" rIns="0" bIns="0" rtlCol="0" anchor="t">
            <a:spAutoFit/>
          </a:bodyPr>
          <a:lstStyle/>
          <a:p>
            <a:pPr marL="690880" lvl="1" indent="-345440">
              <a:lnSpc>
                <a:spcPts val="4480"/>
              </a:lnSpc>
              <a:buFont typeface="Arial"/>
              <a:buChar char="•"/>
            </a:pPr>
            <a:r>
              <a:rPr lang="en-US" sz="3200">
                <a:solidFill>
                  <a:srgbClr val="000000"/>
                </a:solidFill>
                <a:latin typeface="Nourd"/>
              </a:rPr>
              <a:t>Making a bad decision occasionally</a:t>
            </a:r>
          </a:p>
        </p:txBody>
      </p:sp>
      <p:grpSp>
        <p:nvGrpSpPr>
          <p:cNvPr id="11" name="Group 11"/>
          <p:cNvGrpSpPr/>
          <p:nvPr/>
        </p:nvGrpSpPr>
        <p:grpSpPr>
          <a:xfrm>
            <a:off x="356759" y="285316"/>
            <a:ext cx="17574482" cy="9661994"/>
            <a:chOff x="0" y="0"/>
            <a:chExt cx="15526178" cy="8535889"/>
          </a:xfrm>
        </p:grpSpPr>
        <p:sp>
          <p:nvSpPr>
            <p:cNvPr id="12" name="Freeform 12"/>
            <p:cNvSpPr/>
            <p:nvPr/>
          </p:nvSpPr>
          <p:spPr>
            <a:xfrm>
              <a:off x="31750" y="31750"/>
              <a:ext cx="15462678" cy="8472389"/>
            </a:xfrm>
            <a:custGeom>
              <a:avLst/>
              <a:gdLst/>
              <a:ahLst/>
              <a:cxnLst/>
              <a:rect l="l" t="t" r="r" b="b"/>
              <a:pathLst>
                <a:path w="15462678" h="8472389">
                  <a:moveTo>
                    <a:pt x="15369967" y="8472389"/>
                  </a:moveTo>
                  <a:lnTo>
                    <a:pt x="92710" y="8472389"/>
                  </a:lnTo>
                  <a:cubicBezTo>
                    <a:pt x="41910" y="8472389"/>
                    <a:pt x="0" y="8430479"/>
                    <a:pt x="0" y="8379679"/>
                  </a:cubicBezTo>
                  <a:lnTo>
                    <a:pt x="0" y="92710"/>
                  </a:lnTo>
                  <a:cubicBezTo>
                    <a:pt x="0" y="41910"/>
                    <a:pt x="41910" y="0"/>
                    <a:pt x="92710" y="0"/>
                  </a:cubicBezTo>
                  <a:lnTo>
                    <a:pt x="15368698" y="0"/>
                  </a:lnTo>
                  <a:cubicBezTo>
                    <a:pt x="15419498" y="0"/>
                    <a:pt x="15461408" y="41910"/>
                    <a:pt x="15461408" y="92710"/>
                  </a:cubicBezTo>
                  <a:lnTo>
                    <a:pt x="15461408" y="8378410"/>
                  </a:lnTo>
                  <a:cubicBezTo>
                    <a:pt x="15462678" y="8430479"/>
                    <a:pt x="15420767" y="8472389"/>
                    <a:pt x="15369967" y="8472389"/>
                  </a:cubicBezTo>
                  <a:close/>
                </a:path>
              </a:pathLst>
            </a:custGeom>
            <a:solidFill>
              <a:srgbClr val="FFFFFF">
                <a:alpha val="7843"/>
              </a:srgbClr>
            </a:solidFill>
          </p:spPr>
        </p:sp>
        <p:sp>
          <p:nvSpPr>
            <p:cNvPr id="13" name="Freeform 13"/>
            <p:cNvSpPr/>
            <p:nvPr/>
          </p:nvSpPr>
          <p:spPr>
            <a:xfrm>
              <a:off x="0" y="0"/>
              <a:ext cx="15526178" cy="8535889"/>
            </a:xfrm>
            <a:custGeom>
              <a:avLst/>
              <a:gdLst/>
              <a:ahLst/>
              <a:cxnLst/>
              <a:rect l="l" t="t" r="r" b="b"/>
              <a:pathLst>
                <a:path w="15526178" h="8535889">
                  <a:moveTo>
                    <a:pt x="15401717" y="59690"/>
                  </a:moveTo>
                  <a:cubicBezTo>
                    <a:pt x="15437278" y="59690"/>
                    <a:pt x="15466489" y="88900"/>
                    <a:pt x="15466489" y="124460"/>
                  </a:cubicBezTo>
                  <a:lnTo>
                    <a:pt x="15466489" y="8411429"/>
                  </a:lnTo>
                  <a:cubicBezTo>
                    <a:pt x="15466489" y="8446989"/>
                    <a:pt x="15437278" y="8476200"/>
                    <a:pt x="15401717" y="8476200"/>
                  </a:cubicBezTo>
                  <a:lnTo>
                    <a:pt x="124460" y="8476200"/>
                  </a:lnTo>
                  <a:cubicBezTo>
                    <a:pt x="88900" y="8476200"/>
                    <a:pt x="59690" y="8446989"/>
                    <a:pt x="59690" y="8411429"/>
                  </a:cubicBezTo>
                  <a:lnTo>
                    <a:pt x="59690" y="124460"/>
                  </a:lnTo>
                  <a:cubicBezTo>
                    <a:pt x="59690" y="88900"/>
                    <a:pt x="88900" y="59690"/>
                    <a:pt x="124460" y="59690"/>
                  </a:cubicBezTo>
                  <a:lnTo>
                    <a:pt x="15401717" y="59690"/>
                  </a:lnTo>
                  <a:moveTo>
                    <a:pt x="15401717" y="0"/>
                  </a:moveTo>
                  <a:lnTo>
                    <a:pt x="124460" y="0"/>
                  </a:lnTo>
                  <a:cubicBezTo>
                    <a:pt x="55880" y="0"/>
                    <a:pt x="0" y="55880"/>
                    <a:pt x="0" y="124460"/>
                  </a:cubicBezTo>
                  <a:lnTo>
                    <a:pt x="0" y="8411429"/>
                  </a:lnTo>
                  <a:cubicBezTo>
                    <a:pt x="0" y="8480010"/>
                    <a:pt x="55880" y="8535889"/>
                    <a:pt x="124460" y="8535889"/>
                  </a:cubicBezTo>
                  <a:lnTo>
                    <a:pt x="15401717" y="8535889"/>
                  </a:lnTo>
                  <a:cubicBezTo>
                    <a:pt x="15470298" y="8535889"/>
                    <a:pt x="15526178" y="8480010"/>
                    <a:pt x="15526178" y="8411429"/>
                  </a:cubicBezTo>
                  <a:lnTo>
                    <a:pt x="15526178" y="124460"/>
                  </a:lnTo>
                  <a:cubicBezTo>
                    <a:pt x="15526178" y="55880"/>
                    <a:pt x="15470298" y="0"/>
                    <a:pt x="15401717" y="0"/>
                  </a:cubicBezTo>
                  <a:close/>
                </a:path>
              </a:pathLst>
            </a:custGeom>
            <a:solidFill>
              <a:srgbClr val="743050">
                <a:alpha val="7843"/>
              </a:srgbClr>
            </a:solidFill>
          </p:spPr>
        </p:sp>
      </p:grpSp>
      <p:sp>
        <p:nvSpPr>
          <p:cNvPr id="14" name="TextBox 14"/>
          <p:cNvSpPr txBox="1"/>
          <p:nvPr/>
        </p:nvSpPr>
        <p:spPr>
          <a:xfrm>
            <a:off x="10474928" y="4724866"/>
            <a:ext cx="7391478" cy="1661795"/>
          </a:xfrm>
          <a:prstGeom prst="rect">
            <a:avLst/>
          </a:prstGeom>
        </p:spPr>
        <p:txBody>
          <a:bodyPr lIns="0" tIns="0" rIns="0" bIns="0" rtlCol="0" anchor="t">
            <a:spAutoFit/>
          </a:bodyPr>
          <a:lstStyle/>
          <a:p>
            <a:pPr marL="690880" lvl="1" indent="-345440">
              <a:lnSpc>
                <a:spcPts val="4480"/>
              </a:lnSpc>
              <a:buFont typeface="Arial"/>
              <a:buChar char="•"/>
            </a:pPr>
            <a:r>
              <a:rPr lang="en-US" sz="3200">
                <a:solidFill>
                  <a:srgbClr val="000000"/>
                </a:solidFill>
                <a:latin typeface="Nourd"/>
              </a:rPr>
              <a:t>Missing a monthly payment; making occasional errors when managing finances or household expenses</a:t>
            </a:r>
          </a:p>
        </p:txBody>
      </p:sp>
      <p:sp>
        <p:nvSpPr>
          <p:cNvPr id="15" name="TextBox 15"/>
          <p:cNvSpPr txBox="1"/>
          <p:nvPr/>
        </p:nvSpPr>
        <p:spPr>
          <a:xfrm>
            <a:off x="775739" y="7078980"/>
            <a:ext cx="7807503" cy="2226945"/>
          </a:xfrm>
          <a:prstGeom prst="rect">
            <a:avLst/>
          </a:prstGeom>
        </p:spPr>
        <p:txBody>
          <a:bodyPr lIns="0" tIns="0" rIns="0" bIns="0" rtlCol="0" anchor="t">
            <a:spAutoFit/>
          </a:bodyPr>
          <a:lstStyle/>
          <a:p>
            <a:pPr marL="690880" lvl="1" indent="-345440">
              <a:lnSpc>
                <a:spcPts val="4480"/>
              </a:lnSpc>
              <a:buFont typeface="Arial"/>
              <a:buChar char="•"/>
            </a:pPr>
            <a:r>
              <a:rPr lang="en-US" sz="3200">
                <a:solidFill>
                  <a:srgbClr val="000000"/>
                </a:solidFill>
                <a:latin typeface="Nourd"/>
              </a:rPr>
              <a:t>Difficulty having a conversation; frequent pauses and substitutions when finding words; using words that don’t fit the context</a:t>
            </a:r>
          </a:p>
        </p:txBody>
      </p:sp>
      <p:sp>
        <p:nvSpPr>
          <p:cNvPr id="16" name="TextBox 16"/>
          <p:cNvSpPr txBox="1"/>
          <p:nvPr/>
        </p:nvSpPr>
        <p:spPr>
          <a:xfrm>
            <a:off x="10628722" y="7078980"/>
            <a:ext cx="6514548" cy="1096645"/>
          </a:xfrm>
          <a:prstGeom prst="rect">
            <a:avLst/>
          </a:prstGeom>
        </p:spPr>
        <p:txBody>
          <a:bodyPr lIns="0" tIns="0" rIns="0" bIns="0" rtlCol="0" anchor="t">
            <a:spAutoFit/>
          </a:bodyPr>
          <a:lstStyle/>
          <a:p>
            <a:pPr marL="690880" lvl="1" indent="-345440">
              <a:lnSpc>
                <a:spcPts val="4480"/>
              </a:lnSpc>
              <a:buFont typeface="Arial"/>
              <a:buChar char="•"/>
            </a:pPr>
            <a:r>
              <a:rPr lang="en-US" sz="3200">
                <a:solidFill>
                  <a:srgbClr val="000000"/>
                </a:solidFill>
                <a:latin typeface="Nourd"/>
              </a:rPr>
              <a:t>Sometimes forgetting which word to use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1301" y="472193"/>
            <a:ext cx="7469688" cy="1458703"/>
            <a:chOff x="0" y="0"/>
            <a:chExt cx="6033760" cy="1178291"/>
          </a:xfrm>
        </p:grpSpPr>
        <p:sp>
          <p:nvSpPr>
            <p:cNvPr id="3" name="Freeform 3"/>
            <p:cNvSpPr/>
            <p:nvPr/>
          </p:nvSpPr>
          <p:spPr>
            <a:xfrm>
              <a:off x="0" y="0"/>
              <a:ext cx="6033760" cy="1178291"/>
            </a:xfrm>
            <a:custGeom>
              <a:avLst/>
              <a:gdLst/>
              <a:ahLst/>
              <a:cxnLst/>
              <a:rect l="l" t="t" r="r" b="b"/>
              <a:pathLst>
                <a:path w="6033760" h="1178291">
                  <a:moveTo>
                    <a:pt x="0" y="0"/>
                  </a:moveTo>
                  <a:lnTo>
                    <a:pt x="6033760" y="0"/>
                  </a:lnTo>
                  <a:lnTo>
                    <a:pt x="6033760" y="1178291"/>
                  </a:lnTo>
                  <a:lnTo>
                    <a:pt x="0" y="1178291"/>
                  </a:lnTo>
                  <a:close/>
                </a:path>
              </a:pathLst>
            </a:custGeom>
            <a:solidFill>
              <a:srgbClr val="DBD1C4"/>
            </a:solidFill>
          </p:spPr>
        </p:sp>
      </p:grpSp>
      <p:sp>
        <p:nvSpPr>
          <p:cNvPr id="4" name="TextBox 4"/>
          <p:cNvSpPr txBox="1"/>
          <p:nvPr/>
        </p:nvSpPr>
        <p:spPr>
          <a:xfrm>
            <a:off x="1028700" y="662940"/>
            <a:ext cx="6516367" cy="967105"/>
          </a:xfrm>
          <a:prstGeom prst="rect">
            <a:avLst/>
          </a:prstGeom>
        </p:spPr>
        <p:txBody>
          <a:bodyPr lIns="0" tIns="0" rIns="0" bIns="0" rtlCol="0" anchor="t">
            <a:spAutoFit/>
          </a:bodyPr>
          <a:lstStyle/>
          <a:p>
            <a:pPr algn="ctr">
              <a:lnSpc>
                <a:spcPts val="3919"/>
              </a:lnSpc>
            </a:pPr>
            <a:r>
              <a:rPr lang="en-US" sz="2800">
                <a:solidFill>
                  <a:srgbClr val="743050"/>
                </a:solidFill>
                <a:latin typeface="Nourd Bold"/>
              </a:rPr>
              <a:t>Memory Loss Due to Alzheimer’s or Dementia</a:t>
            </a:r>
          </a:p>
        </p:txBody>
      </p:sp>
      <p:grpSp>
        <p:nvGrpSpPr>
          <p:cNvPr id="5" name="Group 5"/>
          <p:cNvGrpSpPr/>
          <p:nvPr/>
        </p:nvGrpSpPr>
        <p:grpSpPr>
          <a:xfrm>
            <a:off x="10151152" y="472193"/>
            <a:ext cx="7469688" cy="1458703"/>
            <a:chOff x="0" y="0"/>
            <a:chExt cx="6033760" cy="1178291"/>
          </a:xfrm>
        </p:grpSpPr>
        <p:sp>
          <p:nvSpPr>
            <p:cNvPr id="6" name="Freeform 6"/>
            <p:cNvSpPr/>
            <p:nvPr/>
          </p:nvSpPr>
          <p:spPr>
            <a:xfrm>
              <a:off x="0" y="0"/>
              <a:ext cx="6033760" cy="1178291"/>
            </a:xfrm>
            <a:custGeom>
              <a:avLst/>
              <a:gdLst/>
              <a:ahLst/>
              <a:cxnLst/>
              <a:rect l="l" t="t" r="r" b="b"/>
              <a:pathLst>
                <a:path w="6033760" h="1178291">
                  <a:moveTo>
                    <a:pt x="0" y="0"/>
                  </a:moveTo>
                  <a:lnTo>
                    <a:pt x="6033760" y="0"/>
                  </a:lnTo>
                  <a:lnTo>
                    <a:pt x="6033760" y="1178291"/>
                  </a:lnTo>
                  <a:lnTo>
                    <a:pt x="0" y="1178291"/>
                  </a:lnTo>
                  <a:close/>
                </a:path>
              </a:pathLst>
            </a:custGeom>
            <a:solidFill>
              <a:srgbClr val="EED6CF"/>
            </a:solidFill>
          </p:spPr>
        </p:sp>
      </p:grpSp>
      <p:sp>
        <p:nvSpPr>
          <p:cNvPr id="7" name="TextBox 7"/>
          <p:cNvSpPr txBox="1"/>
          <p:nvPr/>
        </p:nvSpPr>
        <p:spPr>
          <a:xfrm>
            <a:off x="11454061" y="845185"/>
            <a:ext cx="4863871" cy="471805"/>
          </a:xfrm>
          <a:prstGeom prst="rect">
            <a:avLst/>
          </a:prstGeom>
        </p:spPr>
        <p:txBody>
          <a:bodyPr lIns="0" tIns="0" rIns="0" bIns="0" rtlCol="0" anchor="t">
            <a:spAutoFit/>
          </a:bodyPr>
          <a:lstStyle/>
          <a:p>
            <a:pPr>
              <a:lnSpc>
                <a:spcPts val="3919"/>
              </a:lnSpc>
              <a:spcBef>
                <a:spcPct val="0"/>
              </a:spcBef>
            </a:pPr>
            <a:r>
              <a:rPr lang="en-US" sz="2800">
                <a:solidFill>
                  <a:srgbClr val="743050"/>
                </a:solidFill>
                <a:latin typeface="Nourd Bold"/>
              </a:rPr>
              <a:t>Age-related Memory Loss</a:t>
            </a:r>
          </a:p>
        </p:txBody>
      </p:sp>
      <p:sp>
        <p:nvSpPr>
          <p:cNvPr id="8" name="TextBox 8"/>
          <p:cNvSpPr txBox="1"/>
          <p:nvPr/>
        </p:nvSpPr>
        <p:spPr>
          <a:xfrm>
            <a:off x="775739" y="2627886"/>
            <a:ext cx="7022288" cy="1096645"/>
          </a:xfrm>
          <a:prstGeom prst="rect">
            <a:avLst/>
          </a:prstGeom>
        </p:spPr>
        <p:txBody>
          <a:bodyPr lIns="0" tIns="0" rIns="0" bIns="0" rtlCol="0" anchor="t">
            <a:spAutoFit/>
          </a:bodyPr>
          <a:lstStyle/>
          <a:p>
            <a:pPr marL="690880" lvl="1" indent="-345440">
              <a:lnSpc>
                <a:spcPts val="4480"/>
              </a:lnSpc>
              <a:buFont typeface="Arial"/>
              <a:buChar char="•"/>
            </a:pPr>
            <a:r>
              <a:rPr lang="en-US" sz="3200">
                <a:solidFill>
                  <a:srgbClr val="000000"/>
                </a:solidFill>
                <a:latin typeface="Nourd"/>
              </a:rPr>
              <a:t>Not recognizing or knowing the names of family members</a:t>
            </a:r>
          </a:p>
        </p:txBody>
      </p:sp>
      <p:sp>
        <p:nvSpPr>
          <p:cNvPr id="9" name="TextBox 9"/>
          <p:cNvSpPr txBox="1"/>
          <p:nvPr/>
        </p:nvSpPr>
        <p:spPr>
          <a:xfrm>
            <a:off x="10474928" y="2627886"/>
            <a:ext cx="6668342" cy="1661795"/>
          </a:xfrm>
          <a:prstGeom prst="rect">
            <a:avLst/>
          </a:prstGeom>
        </p:spPr>
        <p:txBody>
          <a:bodyPr lIns="0" tIns="0" rIns="0" bIns="0" rtlCol="0" anchor="t">
            <a:spAutoFit/>
          </a:bodyPr>
          <a:lstStyle/>
          <a:p>
            <a:pPr marL="690880" lvl="1" indent="-345440">
              <a:lnSpc>
                <a:spcPts val="4480"/>
              </a:lnSpc>
              <a:buFont typeface="Arial"/>
              <a:buChar char="•"/>
            </a:pPr>
            <a:r>
              <a:rPr lang="en-US" sz="3200">
                <a:solidFill>
                  <a:srgbClr val="000000"/>
                </a:solidFill>
                <a:latin typeface="Nourd"/>
              </a:rPr>
              <a:t>Sometimes </a:t>
            </a:r>
            <a:r>
              <a:rPr lang="en-US" sz="1200">
                <a:solidFill>
                  <a:srgbClr val="000000"/>
                </a:solidFill>
                <a:latin typeface="Arimo"/>
              </a:rPr>
              <a:t>forgett</a:t>
            </a:r>
            <a:r>
              <a:rPr lang="en-US" sz="3200">
                <a:solidFill>
                  <a:srgbClr val="000000"/>
                </a:solidFill>
                <a:latin typeface="Nourd"/>
              </a:rPr>
              <a:t>ing names or appointments, but remembering them later</a:t>
            </a:r>
          </a:p>
        </p:txBody>
      </p:sp>
      <p:sp>
        <p:nvSpPr>
          <p:cNvPr id="10" name="TextBox 10"/>
          <p:cNvSpPr txBox="1"/>
          <p:nvPr/>
        </p:nvSpPr>
        <p:spPr>
          <a:xfrm>
            <a:off x="10474928" y="4859020"/>
            <a:ext cx="7391478" cy="1096645"/>
          </a:xfrm>
          <a:prstGeom prst="rect">
            <a:avLst/>
          </a:prstGeom>
        </p:spPr>
        <p:txBody>
          <a:bodyPr lIns="0" tIns="0" rIns="0" bIns="0" rtlCol="0" anchor="t">
            <a:spAutoFit/>
          </a:bodyPr>
          <a:lstStyle/>
          <a:p>
            <a:pPr marL="690880" lvl="1" indent="-345440">
              <a:lnSpc>
                <a:spcPts val="4480"/>
              </a:lnSpc>
              <a:buFont typeface="Arial"/>
              <a:buChar char="•"/>
            </a:pPr>
            <a:r>
              <a:rPr lang="en-US" sz="3200">
                <a:solidFill>
                  <a:srgbClr val="000000"/>
                </a:solidFill>
                <a:latin typeface="Nourd"/>
              </a:rPr>
              <a:t>Sometimes forgetting the details of information learned</a:t>
            </a:r>
          </a:p>
        </p:txBody>
      </p:sp>
      <p:grpSp>
        <p:nvGrpSpPr>
          <p:cNvPr id="11" name="Group 11"/>
          <p:cNvGrpSpPr/>
          <p:nvPr/>
        </p:nvGrpSpPr>
        <p:grpSpPr>
          <a:xfrm>
            <a:off x="356759" y="323556"/>
            <a:ext cx="17574482" cy="9525588"/>
            <a:chOff x="0" y="0"/>
            <a:chExt cx="15526178" cy="8415382"/>
          </a:xfrm>
        </p:grpSpPr>
        <p:sp>
          <p:nvSpPr>
            <p:cNvPr id="12" name="Freeform 12"/>
            <p:cNvSpPr/>
            <p:nvPr/>
          </p:nvSpPr>
          <p:spPr>
            <a:xfrm>
              <a:off x="31750" y="31750"/>
              <a:ext cx="15462678" cy="8351882"/>
            </a:xfrm>
            <a:custGeom>
              <a:avLst/>
              <a:gdLst/>
              <a:ahLst/>
              <a:cxnLst/>
              <a:rect l="l" t="t" r="r" b="b"/>
              <a:pathLst>
                <a:path w="15462678" h="8351882">
                  <a:moveTo>
                    <a:pt x="15369967" y="8351882"/>
                  </a:moveTo>
                  <a:lnTo>
                    <a:pt x="92710" y="8351882"/>
                  </a:lnTo>
                  <a:cubicBezTo>
                    <a:pt x="41910" y="8351882"/>
                    <a:pt x="0" y="8309972"/>
                    <a:pt x="0" y="8259172"/>
                  </a:cubicBezTo>
                  <a:lnTo>
                    <a:pt x="0" y="92710"/>
                  </a:lnTo>
                  <a:cubicBezTo>
                    <a:pt x="0" y="41910"/>
                    <a:pt x="41910" y="0"/>
                    <a:pt x="92710" y="0"/>
                  </a:cubicBezTo>
                  <a:lnTo>
                    <a:pt x="15368698" y="0"/>
                  </a:lnTo>
                  <a:cubicBezTo>
                    <a:pt x="15419498" y="0"/>
                    <a:pt x="15461408" y="41910"/>
                    <a:pt x="15461408" y="92710"/>
                  </a:cubicBezTo>
                  <a:lnTo>
                    <a:pt x="15461408" y="8257902"/>
                  </a:lnTo>
                  <a:cubicBezTo>
                    <a:pt x="15462678" y="8309972"/>
                    <a:pt x="15420767" y="8351882"/>
                    <a:pt x="15369967" y="8351882"/>
                  </a:cubicBezTo>
                  <a:close/>
                </a:path>
              </a:pathLst>
            </a:custGeom>
            <a:solidFill>
              <a:srgbClr val="FFFFFF">
                <a:alpha val="7843"/>
              </a:srgbClr>
            </a:solidFill>
          </p:spPr>
        </p:sp>
        <p:sp>
          <p:nvSpPr>
            <p:cNvPr id="13" name="Freeform 13"/>
            <p:cNvSpPr/>
            <p:nvPr/>
          </p:nvSpPr>
          <p:spPr>
            <a:xfrm>
              <a:off x="0" y="0"/>
              <a:ext cx="15526178" cy="8415382"/>
            </a:xfrm>
            <a:custGeom>
              <a:avLst/>
              <a:gdLst/>
              <a:ahLst/>
              <a:cxnLst/>
              <a:rect l="l" t="t" r="r" b="b"/>
              <a:pathLst>
                <a:path w="15526178" h="8415382">
                  <a:moveTo>
                    <a:pt x="15401717" y="59690"/>
                  </a:moveTo>
                  <a:cubicBezTo>
                    <a:pt x="15437278" y="59690"/>
                    <a:pt x="15466489" y="88900"/>
                    <a:pt x="15466489" y="124460"/>
                  </a:cubicBezTo>
                  <a:lnTo>
                    <a:pt x="15466489" y="8290922"/>
                  </a:lnTo>
                  <a:cubicBezTo>
                    <a:pt x="15466489" y="8326482"/>
                    <a:pt x="15437278" y="8355692"/>
                    <a:pt x="15401717" y="8355692"/>
                  </a:cubicBezTo>
                  <a:lnTo>
                    <a:pt x="124460" y="8355692"/>
                  </a:lnTo>
                  <a:cubicBezTo>
                    <a:pt x="88900" y="8355692"/>
                    <a:pt x="59690" y="8326482"/>
                    <a:pt x="59690" y="8290922"/>
                  </a:cubicBezTo>
                  <a:lnTo>
                    <a:pt x="59690" y="124460"/>
                  </a:lnTo>
                  <a:cubicBezTo>
                    <a:pt x="59690" y="88900"/>
                    <a:pt x="88900" y="59690"/>
                    <a:pt x="124460" y="59690"/>
                  </a:cubicBezTo>
                  <a:lnTo>
                    <a:pt x="15401717" y="59690"/>
                  </a:lnTo>
                  <a:moveTo>
                    <a:pt x="15401717" y="0"/>
                  </a:moveTo>
                  <a:lnTo>
                    <a:pt x="124460" y="0"/>
                  </a:lnTo>
                  <a:cubicBezTo>
                    <a:pt x="55880" y="0"/>
                    <a:pt x="0" y="55880"/>
                    <a:pt x="0" y="124460"/>
                  </a:cubicBezTo>
                  <a:lnTo>
                    <a:pt x="0" y="8290922"/>
                  </a:lnTo>
                  <a:cubicBezTo>
                    <a:pt x="0" y="8359502"/>
                    <a:pt x="55880" y="8415382"/>
                    <a:pt x="124460" y="8415382"/>
                  </a:cubicBezTo>
                  <a:lnTo>
                    <a:pt x="15401717" y="8415382"/>
                  </a:lnTo>
                  <a:cubicBezTo>
                    <a:pt x="15470298" y="8415382"/>
                    <a:pt x="15526178" y="8359502"/>
                    <a:pt x="15526178" y="8290922"/>
                  </a:cubicBezTo>
                  <a:lnTo>
                    <a:pt x="15526178" y="124460"/>
                  </a:lnTo>
                  <a:cubicBezTo>
                    <a:pt x="15526178" y="55880"/>
                    <a:pt x="15470298" y="0"/>
                    <a:pt x="15401717" y="0"/>
                  </a:cubicBezTo>
                  <a:close/>
                </a:path>
              </a:pathLst>
            </a:custGeom>
            <a:solidFill>
              <a:srgbClr val="743050">
                <a:alpha val="7843"/>
              </a:srgbClr>
            </a:solidFill>
          </p:spPr>
        </p:sp>
      </p:grpSp>
      <p:sp>
        <p:nvSpPr>
          <p:cNvPr id="14" name="TextBox 14"/>
          <p:cNvSpPr txBox="1"/>
          <p:nvPr/>
        </p:nvSpPr>
        <p:spPr>
          <a:xfrm>
            <a:off x="775739" y="4859020"/>
            <a:ext cx="7828611" cy="2792095"/>
          </a:xfrm>
          <a:prstGeom prst="rect">
            <a:avLst/>
          </a:prstGeom>
        </p:spPr>
        <p:txBody>
          <a:bodyPr lIns="0" tIns="0" rIns="0" bIns="0" rtlCol="0" anchor="t">
            <a:spAutoFit/>
          </a:bodyPr>
          <a:lstStyle/>
          <a:p>
            <a:pPr marL="690880" lvl="1" indent="-345440">
              <a:lnSpc>
                <a:spcPts val="4480"/>
              </a:lnSpc>
              <a:buFont typeface="Arial"/>
              <a:buChar char="•"/>
            </a:pPr>
            <a:r>
              <a:rPr lang="en-US" sz="3200">
                <a:solidFill>
                  <a:srgbClr val="000000"/>
                </a:solidFill>
                <a:latin typeface="Nourd"/>
              </a:rPr>
              <a:t>Forgetting recently learned information; frequently asking the same question; increasingly relying on memory aids or family members as reminders</a:t>
            </a:r>
          </a:p>
        </p:txBody>
      </p:sp>
      <p:sp>
        <p:nvSpPr>
          <p:cNvPr id="15" name="TextBox 15"/>
          <p:cNvSpPr txBox="1"/>
          <p:nvPr/>
        </p:nvSpPr>
        <p:spPr>
          <a:xfrm>
            <a:off x="3231442" y="8740775"/>
            <a:ext cx="12548196" cy="873125"/>
          </a:xfrm>
          <a:prstGeom prst="rect">
            <a:avLst/>
          </a:prstGeom>
        </p:spPr>
        <p:txBody>
          <a:bodyPr lIns="0" tIns="0" rIns="0" bIns="0" rtlCol="0" anchor="t">
            <a:spAutoFit/>
          </a:bodyPr>
          <a:lstStyle/>
          <a:p>
            <a:pPr algn="ctr">
              <a:lnSpc>
                <a:spcPts val="3499"/>
              </a:lnSpc>
              <a:spcBef>
                <a:spcPct val="0"/>
              </a:spcBef>
            </a:pPr>
            <a:r>
              <a:rPr lang="en-US" sz="2500">
                <a:solidFill>
                  <a:srgbClr val="000000"/>
                </a:solidFill>
                <a:latin typeface="Nourd"/>
              </a:rPr>
              <a:t>Source: Alzheimer Society of Canada, “Normal aging vs dementia” (24 August 2018): </a:t>
            </a:r>
          </a:p>
          <a:p>
            <a:pPr algn="ctr">
              <a:lnSpc>
                <a:spcPts val="3500"/>
              </a:lnSpc>
              <a:spcBef>
                <a:spcPct val="0"/>
              </a:spcBef>
            </a:pPr>
            <a:r>
              <a:rPr lang="en-US" sz="2500" u="sng">
                <a:solidFill>
                  <a:srgbClr val="000000"/>
                </a:solidFill>
                <a:latin typeface="Nourd"/>
              </a:rPr>
              <a:t>alzheimer.ca/en/Home/About-dementia/What-is-dementia/Normal-aging-vs-dementia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alphaModFix amt="26000"/>
          </a:blip>
          <a:srcRect l="21966" r="18774"/>
          <a:stretch>
            <a:fillRect/>
          </a:stretch>
        </a:blipFill>
        <a:effectLst/>
      </p:bgPr>
    </p:bg>
    <p:spTree>
      <p:nvGrpSpPr>
        <p:cNvPr id="1" name=""/>
        <p:cNvGrpSpPr/>
        <p:nvPr/>
      </p:nvGrpSpPr>
      <p:grpSpPr>
        <a:xfrm>
          <a:off x="0" y="0"/>
          <a:ext cx="0" cy="0"/>
          <a:chOff x="0" y="0"/>
          <a:chExt cx="0" cy="0"/>
        </a:xfrm>
      </p:grpSpPr>
      <p:pic>
        <p:nvPicPr>
          <p:cNvPr id="5" name="Picture 4" descr="A picture containing person, person, older&#10;&#10;Description automatically generated">
            <a:extLst>
              <a:ext uri="{FF2B5EF4-FFF2-40B4-BE49-F238E27FC236}">
                <a16:creationId xmlns:a16="http://schemas.microsoft.com/office/drawing/2014/main" id="{BE391B35-0253-41A5-AC7D-71E8E69818AE}"/>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0" y="17318"/>
            <a:ext cx="18288000" cy="10359736"/>
          </a:xfrm>
          <a:prstGeom prst="rect">
            <a:avLst/>
          </a:prstGeom>
          <a:scene3d>
            <a:camera prst="orthographicFront">
              <a:rot lat="0" lon="10799977" rev="0"/>
            </a:camera>
            <a:lightRig rig="threePt" dir="t"/>
          </a:scene3d>
        </p:spPr>
      </p:pic>
      <p:sp>
        <p:nvSpPr>
          <p:cNvPr id="2" name="TextBox 2"/>
          <p:cNvSpPr txBox="1"/>
          <p:nvPr/>
        </p:nvSpPr>
        <p:spPr>
          <a:xfrm>
            <a:off x="1828800" y="2476500"/>
            <a:ext cx="15842720" cy="8666907"/>
          </a:xfrm>
          <a:prstGeom prst="rect">
            <a:avLst/>
          </a:prstGeom>
        </p:spPr>
        <p:txBody>
          <a:bodyPr lIns="0" tIns="0" rIns="0" bIns="0" rtlCol="0" anchor="t">
            <a:spAutoFit/>
          </a:bodyPr>
          <a:lstStyle/>
          <a:p>
            <a:pPr>
              <a:lnSpc>
                <a:spcPts val="5320"/>
              </a:lnSpc>
            </a:pPr>
            <a:r>
              <a:rPr lang="en-US" sz="3800" dirty="0">
                <a:solidFill>
                  <a:srgbClr val="312249"/>
                </a:solidFill>
                <a:latin typeface="Nourd"/>
              </a:rPr>
              <a:t>A person living with dementia, might have difficulty:</a:t>
            </a:r>
          </a:p>
          <a:p>
            <a:pPr marL="820420" lvl="1" indent="-410210">
              <a:lnSpc>
                <a:spcPts val="5320"/>
              </a:lnSpc>
              <a:buFont typeface="Arial"/>
              <a:buChar char="•"/>
            </a:pPr>
            <a:r>
              <a:rPr lang="en-US" sz="3800" dirty="0">
                <a:solidFill>
                  <a:srgbClr val="312249"/>
                </a:solidFill>
                <a:latin typeface="Nourd"/>
              </a:rPr>
              <a:t>Remembering what they have invested;</a:t>
            </a:r>
          </a:p>
          <a:p>
            <a:pPr marL="820420" lvl="1" indent="-410210">
              <a:lnSpc>
                <a:spcPts val="5320"/>
              </a:lnSpc>
              <a:buFont typeface="Arial"/>
              <a:buChar char="•"/>
            </a:pPr>
            <a:r>
              <a:rPr lang="en-US" sz="3800" dirty="0">
                <a:solidFill>
                  <a:srgbClr val="312249"/>
                </a:solidFill>
                <a:latin typeface="Nourd"/>
              </a:rPr>
              <a:t>Filling out paperwork;</a:t>
            </a:r>
          </a:p>
          <a:p>
            <a:pPr marL="820420" lvl="1" indent="-410210">
              <a:lnSpc>
                <a:spcPts val="5320"/>
              </a:lnSpc>
              <a:buFont typeface="Arial"/>
              <a:buChar char="•"/>
            </a:pPr>
            <a:r>
              <a:rPr lang="en-US" sz="3800" dirty="0">
                <a:solidFill>
                  <a:srgbClr val="312249"/>
                </a:solidFill>
                <a:latin typeface="Nourd"/>
              </a:rPr>
              <a:t>Following a conversation;</a:t>
            </a:r>
          </a:p>
          <a:p>
            <a:pPr marL="820420" lvl="1" indent="-410210">
              <a:lnSpc>
                <a:spcPts val="5320"/>
              </a:lnSpc>
              <a:buFont typeface="Arial"/>
              <a:buChar char="•"/>
            </a:pPr>
            <a:r>
              <a:rPr lang="en-US" sz="3800" dirty="0">
                <a:solidFill>
                  <a:srgbClr val="312249"/>
                </a:solidFill>
                <a:latin typeface="Nourd"/>
              </a:rPr>
              <a:t>Communicating their investment needs or goals; or</a:t>
            </a:r>
          </a:p>
          <a:p>
            <a:pPr marL="820420" lvl="1" indent="-410210">
              <a:lnSpc>
                <a:spcPts val="5320"/>
              </a:lnSpc>
              <a:buFont typeface="Arial"/>
              <a:buChar char="•"/>
            </a:pPr>
            <a:r>
              <a:rPr lang="en-US" sz="3800" dirty="0">
                <a:solidFill>
                  <a:srgbClr val="312249"/>
                </a:solidFill>
                <a:latin typeface="Nourd"/>
              </a:rPr>
              <a:t>Understanding what numbers mean.</a:t>
            </a:r>
          </a:p>
          <a:p>
            <a:pPr>
              <a:lnSpc>
                <a:spcPts val="5320"/>
              </a:lnSpc>
            </a:pPr>
            <a:endParaRPr lang="en-US" sz="3800" dirty="0">
              <a:solidFill>
                <a:srgbClr val="312249"/>
              </a:solidFill>
              <a:latin typeface="Nourd"/>
            </a:endParaRPr>
          </a:p>
          <a:p>
            <a:pPr>
              <a:lnSpc>
                <a:spcPts val="5320"/>
              </a:lnSpc>
            </a:pPr>
            <a:r>
              <a:rPr lang="en-US" sz="3800" dirty="0">
                <a:solidFill>
                  <a:srgbClr val="312249"/>
                </a:solidFill>
                <a:latin typeface="Nourd"/>
              </a:rPr>
              <a:t>Their abilities might vary from day to day, or depend on time of day.</a:t>
            </a:r>
          </a:p>
          <a:p>
            <a:pPr>
              <a:lnSpc>
                <a:spcPts val="5320"/>
              </a:lnSpc>
            </a:pPr>
            <a:endParaRPr lang="en-US" sz="3800" dirty="0">
              <a:solidFill>
                <a:srgbClr val="312249"/>
              </a:solidFill>
              <a:latin typeface="Nourd"/>
            </a:endParaRPr>
          </a:p>
          <a:p>
            <a:pPr>
              <a:lnSpc>
                <a:spcPts val="5320"/>
              </a:lnSpc>
            </a:pPr>
            <a:r>
              <a:rPr lang="en-US" sz="3800" dirty="0">
                <a:solidFill>
                  <a:srgbClr val="312249"/>
                </a:solidFill>
                <a:latin typeface="Nourd"/>
              </a:rPr>
              <a:t>A dementia diagnosis can be life-altering. It might also impact their investment priorities. </a:t>
            </a:r>
          </a:p>
          <a:p>
            <a:pPr>
              <a:lnSpc>
                <a:spcPts val="5599"/>
              </a:lnSpc>
            </a:pPr>
            <a:endParaRPr lang="en-US" sz="3800" dirty="0">
              <a:solidFill>
                <a:srgbClr val="312249"/>
              </a:solidFill>
              <a:latin typeface="Nourd"/>
            </a:endParaRPr>
          </a:p>
          <a:p>
            <a:pPr>
              <a:lnSpc>
                <a:spcPts val="4350"/>
              </a:lnSpc>
            </a:pPr>
            <a:endParaRPr lang="en-US" sz="3800" dirty="0">
              <a:solidFill>
                <a:srgbClr val="312249"/>
              </a:solidFill>
              <a:latin typeface="Nourd"/>
            </a:endParaRPr>
          </a:p>
        </p:txBody>
      </p:sp>
      <p:sp>
        <p:nvSpPr>
          <p:cNvPr id="3" name="TextBox 3"/>
          <p:cNvSpPr txBox="1"/>
          <p:nvPr/>
        </p:nvSpPr>
        <p:spPr>
          <a:xfrm>
            <a:off x="2419816" y="495300"/>
            <a:ext cx="13448367" cy="1693141"/>
          </a:xfrm>
          <a:prstGeom prst="rect">
            <a:avLst/>
          </a:prstGeom>
        </p:spPr>
        <p:txBody>
          <a:bodyPr lIns="0" tIns="0" rIns="0" bIns="0" rtlCol="0" anchor="t">
            <a:spAutoFit/>
          </a:bodyPr>
          <a:lstStyle/>
          <a:p>
            <a:pPr algn="ctr">
              <a:lnSpc>
                <a:spcPts val="6600"/>
              </a:lnSpc>
            </a:pPr>
            <a:r>
              <a:rPr lang="en-US" sz="6000" dirty="0">
                <a:solidFill>
                  <a:srgbClr val="312249"/>
                </a:solidFill>
                <a:latin typeface="Nourd Light"/>
              </a:rPr>
              <a:t>Impact of dementia on investment decision-making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430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90000"/>
          </a:blip>
          <a:srcRect t="19847" b="41356"/>
          <a:stretch>
            <a:fillRect/>
          </a:stretch>
        </p:blipFill>
        <p:spPr>
          <a:xfrm>
            <a:off x="0" y="0"/>
            <a:ext cx="18288000" cy="4735921"/>
          </a:xfrm>
          <a:prstGeom prst="rect">
            <a:avLst/>
          </a:prstGeom>
        </p:spPr>
      </p:pic>
      <p:sp>
        <p:nvSpPr>
          <p:cNvPr id="3" name="TextBox 3"/>
          <p:cNvSpPr txBox="1"/>
          <p:nvPr/>
        </p:nvSpPr>
        <p:spPr>
          <a:xfrm>
            <a:off x="1695527" y="5505765"/>
            <a:ext cx="14896947" cy="2665638"/>
          </a:xfrm>
          <a:prstGeom prst="rect">
            <a:avLst/>
          </a:prstGeom>
        </p:spPr>
        <p:txBody>
          <a:bodyPr lIns="0" tIns="0" rIns="0" bIns="0" rtlCol="0" anchor="t">
            <a:spAutoFit/>
          </a:bodyPr>
          <a:lstStyle/>
          <a:p>
            <a:pPr marL="863599" lvl="1" indent="-431800">
              <a:lnSpc>
                <a:spcPts val="5599"/>
              </a:lnSpc>
              <a:buFont typeface="Arial"/>
              <a:buChar char="•"/>
            </a:pPr>
            <a:r>
              <a:rPr lang="en-US" sz="4000">
                <a:solidFill>
                  <a:srgbClr val="FDE7EB"/>
                </a:solidFill>
                <a:latin typeface="Nourd"/>
              </a:rPr>
              <a:t>What does intellectual </a:t>
            </a:r>
            <a:r>
              <a:rPr lang="en-US" sz="3999">
                <a:solidFill>
                  <a:srgbClr val="FDE7EB"/>
                </a:solidFill>
                <a:latin typeface="Nourd"/>
              </a:rPr>
              <a:t>or developm</a:t>
            </a:r>
            <a:r>
              <a:rPr lang="en-US" sz="4000">
                <a:solidFill>
                  <a:srgbClr val="FDE7EB"/>
                </a:solidFill>
                <a:latin typeface="Nourd"/>
              </a:rPr>
              <a:t>ental disability</a:t>
            </a:r>
            <a:r>
              <a:rPr lang="en-US" sz="3999">
                <a:solidFill>
                  <a:srgbClr val="FDE7EB"/>
                </a:solidFill>
                <a:latin typeface="Nourd"/>
              </a:rPr>
              <a:t> m</a:t>
            </a:r>
            <a:r>
              <a:rPr lang="en-US" sz="4000">
                <a:solidFill>
                  <a:srgbClr val="FDE7EB"/>
                </a:solidFill>
                <a:latin typeface="Nourd"/>
              </a:rPr>
              <a:t>ean?</a:t>
            </a:r>
          </a:p>
          <a:p>
            <a:pPr>
              <a:lnSpc>
                <a:spcPts val="5599"/>
              </a:lnSpc>
            </a:pPr>
            <a:endParaRPr lang="en-US" sz="4000">
              <a:solidFill>
                <a:srgbClr val="FDE7EB"/>
              </a:solidFill>
              <a:latin typeface="Nourd"/>
            </a:endParaRPr>
          </a:p>
          <a:p>
            <a:pPr marL="863599" lvl="1" indent="-431800">
              <a:lnSpc>
                <a:spcPts val="5599"/>
              </a:lnSpc>
              <a:buFont typeface="Arial"/>
              <a:buChar char="•"/>
            </a:pPr>
            <a:r>
              <a:rPr lang="en-US" sz="3999">
                <a:solidFill>
                  <a:srgbClr val="FDE7EB"/>
                </a:solidFill>
                <a:latin typeface="Nourd"/>
              </a:rPr>
              <a:t> </a:t>
            </a:r>
            <a:r>
              <a:rPr lang="en-US" sz="4000">
                <a:solidFill>
                  <a:srgbClr val="FDE7EB"/>
                </a:solidFill>
                <a:latin typeface="Nourd"/>
              </a:rPr>
              <a:t>Impact on financial</a:t>
            </a:r>
            <a:r>
              <a:rPr lang="en-US" sz="3999">
                <a:solidFill>
                  <a:srgbClr val="FDE7EB"/>
                </a:solidFill>
                <a:latin typeface="Nourd"/>
              </a:rPr>
              <a:t> o</a:t>
            </a:r>
            <a:r>
              <a:rPr lang="en-US" sz="4000">
                <a:solidFill>
                  <a:srgbClr val="FDE7EB"/>
                </a:solidFill>
                <a:latin typeface="Nourd"/>
              </a:rPr>
              <a:t>r investment decision-making</a:t>
            </a:r>
          </a:p>
          <a:p>
            <a:pPr>
              <a:lnSpc>
                <a:spcPts val="4350"/>
              </a:lnSpc>
            </a:pPr>
            <a:endParaRPr lang="en-US" sz="4000">
              <a:solidFill>
                <a:srgbClr val="FDE7EB"/>
              </a:solidFill>
              <a:latin typeface="Nourd"/>
            </a:endParaRPr>
          </a:p>
        </p:txBody>
      </p:sp>
      <p:sp>
        <p:nvSpPr>
          <p:cNvPr id="4" name="TextBox 4"/>
          <p:cNvSpPr txBox="1"/>
          <p:nvPr/>
        </p:nvSpPr>
        <p:spPr>
          <a:xfrm>
            <a:off x="769504" y="812690"/>
            <a:ext cx="8670450" cy="2533650"/>
          </a:xfrm>
          <a:prstGeom prst="rect">
            <a:avLst/>
          </a:prstGeom>
        </p:spPr>
        <p:txBody>
          <a:bodyPr lIns="0" tIns="0" rIns="0" bIns="0" rtlCol="0" anchor="t">
            <a:spAutoFit/>
          </a:bodyPr>
          <a:lstStyle/>
          <a:p>
            <a:pPr algn="ctr">
              <a:lnSpc>
                <a:spcPts val="6600"/>
              </a:lnSpc>
            </a:pPr>
            <a:r>
              <a:rPr lang="en-US" sz="6000">
                <a:solidFill>
                  <a:srgbClr val="312249"/>
                </a:solidFill>
                <a:latin typeface="Nourd Light"/>
              </a:rPr>
              <a:t>Investors Living with an Intellectual or Developmental Disability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144500" y="3846949"/>
            <a:ext cx="4114800" cy="4114800"/>
          </a:xfrm>
          <a:prstGeom prst="rect">
            <a:avLst/>
          </a:prstGeom>
        </p:spPr>
      </p:pic>
      <p:grpSp>
        <p:nvGrpSpPr>
          <p:cNvPr id="3" name="Group 3"/>
          <p:cNvGrpSpPr/>
          <p:nvPr/>
        </p:nvGrpSpPr>
        <p:grpSpPr>
          <a:xfrm>
            <a:off x="1857375" y="2995245"/>
            <a:ext cx="10763250" cy="5657850"/>
            <a:chOff x="0" y="0"/>
            <a:chExt cx="3640902" cy="1913890"/>
          </a:xfrm>
        </p:grpSpPr>
        <p:sp>
          <p:nvSpPr>
            <p:cNvPr id="4" name="Freeform 4"/>
            <p:cNvSpPr/>
            <p:nvPr/>
          </p:nvSpPr>
          <p:spPr>
            <a:xfrm>
              <a:off x="0" y="0"/>
              <a:ext cx="3640902" cy="1913890"/>
            </a:xfrm>
            <a:custGeom>
              <a:avLst/>
              <a:gdLst/>
              <a:ahLst/>
              <a:cxnLst/>
              <a:rect l="l" t="t" r="r" b="b"/>
              <a:pathLst>
                <a:path w="3640902" h="1913890">
                  <a:moveTo>
                    <a:pt x="0" y="0"/>
                  </a:moveTo>
                  <a:lnTo>
                    <a:pt x="3640902" y="0"/>
                  </a:lnTo>
                  <a:lnTo>
                    <a:pt x="3640902" y="1913890"/>
                  </a:lnTo>
                  <a:lnTo>
                    <a:pt x="0" y="1913890"/>
                  </a:lnTo>
                  <a:close/>
                </a:path>
              </a:pathLst>
            </a:custGeom>
            <a:solidFill>
              <a:srgbClr val="EED6CF"/>
            </a:solidFill>
          </p:spPr>
        </p:sp>
      </p:grpSp>
      <p:sp>
        <p:nvSpPr>
          <p:cNvPr id="5" name="TextBox 5"/>
          <p:cNvSpPr txBox="1"/>
          <p:nvPr/>
        </p:nvSpPr>
        <p:spPr>
          <a:xfrm>
            <a:off x="2301236" y="3799324"/>
            <a:ext cx="9250857" cy="3922395"/>
          </a:xfrm>
          <a:prstGeom prst="rect">
            <a:avLst/>
          </a:prstGeom>
        </p:spPr>
        <p:txBody>
          <a:bodyPr lIns="0" tIns="0" rIns="0" bIns="0" rtlCol="0" anchor="t">
            <a:spAutoFit/>
          </a:bodyPr>
          <a:lstStyle/>
          <a:p>
            <a:pPr>
              <a:lnSpc>
                <a:spcPts val="4480"/>
              </a:lnSpc>
            </a:pPr>
            <a:r>
              <a:rPr lang="en-US" sz="3200">
                <a:solidFill>
                  <a:srgbClr val="2E4053"/>
                </a:solidFill>
                <a:latin typeface="Nourd"/>
              </a:rPr>
              <a:t>• Ability to make your own decisions.</a:t>
            </a:r>
          </a:p>
          <a:p>
            <a:pPr>
              <a:lnSpc>
                <a:spcPts val="4480"/>
              </a:lnSpc>
            </a:pPr>
            <a:r>
              <a:rPr lang="en-US" sz="3200">
                <a:solidFill>
                  <a:srgbClr val="2E4053"/>
                </a:solidFill>
                <a:latin typeface="Nourd"/>
              </a:rPr>
              <a:t>• A person with capacity must show they can:</a:t>
            </a:r>
          </a:p>
          <a:p>
            <a:pPr marL="1381761" lvl="2" indent="-460587">
              <a:lnSpc>
                <a:spcPts val="4480"/>
              </a:lnSpc>
              <a:buFont typeface="Arial"/>
              <a:buChar char="⚬"/>
            </a:pPr>
            <a:r>
              <a:rPr lang="en-US" sz="3200">
                <a:solidFill>
                  <a:srgbClr val="2E4053"/>
                </a:solidFill>
                <a:latin typeface="Nourd"/>
              </a:rPr>
              <a:t>Understand information;</a:t>
            </a:r>
          </a:p>
          <a:p>
            <a:pPr marL="1381761" lvl="2" indent="-460587">
              <a:lnSpc>
                <a:spcPts val="4480"/>
              </a:lnSpc>
              <a:buFont typeface="Arial"/>
              <a:buChar char="⚬"/>
            </a:pPr>
            <a:r>
              <a:rPr lang="en-US" sz="3200">
                <a:solidFill>
                  <a:srgbClr val="2E4053"/>
                </a:solidFill>
                <a:latin typeface="Nourd"/>
              </a:rPr>
              <a:t>Apply the information to consider their own situation; and</a:t>
            </a:r>
          </a:p>
          <a:p>
            <a:pPr marL="1381760" lvl="2" indent="-460587">
              <a:lnSpc>
                <a:spcPts val="4480"/>
              </a:lnSpc>
              <a:buFont typeface="Arial"/>
              <a:buChar char="⚬"/>
            </a:pPr>
            <a:r>
              <a:rPr lang="en-US" sz="3200">
                <a:solidFill>
                  <a:srgbClr val="2E4053"/>
                </a:solidFill>
                <a:latin typeface="Nourd"/>
              </a:rPr>
              <a:t>Appreciate the consequences of a decision.</a:t>
            </a:r>
          </a:p>
        </p:txBody>
      </p:sp>
      <p:sp>
        <p:nvSpPr>
          <p:cNvPr id="6" name="TextBox 6"/>
          <p:cNvSpPr txBox="1"/>
          <p:nvPr/>
        </p:nvSpPr>
        <p:spPr>
          <a:xfrm>
            <a:off x="4068135" y="1085850"/>
            <a:ext cx="9527985" cy="857250"/>
          </a:xfrm>
          <a:prstGeom prst="rect">
            <a:avLst/>
          </a:prstGeom>
        </p:spPr>
        <p:txBody>
          <a:bodyPr lIns="0" tIns="0" rIns="0" bIns="0" rtlCol="0" anchor="t">
            <a:spAutoFit/>
          </a:bodyPr>
          <a:lstStyle/>
          <a:p>
            <a:pPr algn="ctr">
              <a:lnSpc>
                <a:spcPts val="6600"/>
              </a:lnSpc>
            </a:pPr>
            <a:r>
              <a:rPr lang="en-US" sz="6000">
                <a:solidFill>
                  <a:srgbClr val="2E4053"/>
                </a:solidFill>
                <a:latin typeface="Nourd Light Bold"/>
              </a:rPr>
              <a:t>Understanding Capacity</a:t>
            </a:r>
          </a:p>
        </p:txBody>
      </p:sp>
      <p:sp>
        <p:nvSpPr>
          <p:cNvPr id="7" name="TextBox 7"/>
          <p:cNvSpPr txBox="1"/>
          <p:nvPr/>
        </p:nvSpPr>
        <p:spPr>
          <a:xfrm>
            <a:off x="1028700" y="8423225"/>
            <a:ext cx="4434671" cy="412115"/>
          </a:xfrm>
          <a:prstGeom prst="rect">
            <a:avLst/>
          </a:prstGeom>
        </p:spPr>
        <p:txBody>
          <a:bodyPr lIns="0" tIns="0" rIns="0" bIns="0" rtlCol="0" anchor="t">
            <a:spAutoFit/>
          </a:bodyPr>
          <a:lstStyle/>
          <a:p>
            <a:pPr>
              <a:lnSpc>
                <a:spcPts val="3359"/>
              </a:lnSpc>
            </a:pPr>
            <a:endParaRPr/>
          </a:p>
        </p:txBody>
      </p:sp>
      <p:grpSp>
        <p:nvGrpSpPr>
          <p:cNvPr id="8" name="Group 8"/>
          <p:cNvGrpSpPr/>
          <p:nvPr/>
        </p:nvGrpSpPr>
        <p:grpSpPr>
          <a:xfrm>
            <a:off x="366205" y="303553"/>
            <a:ext cx="17574482" cy="9528676"/>
            <a:chOff x="0" y="0"/>
            <a:chExt cx="15526178" cy="8418110"/>
          </a:xfrm>
        </p:grpSpPr>
        <p:sp>
          <p:nvSpPr>
            <p:cNvPr id="9" name="Freeform 9"/>
            <p:cNvSpPr/>
            <p:nvPr/>
          </p:nvSpPr>
          <p:spPr>
            <a:xfrm>
              <a:off x="31750" y="31750"/>
              <a:ext cx="15462678" cy="8354609"/>
            </a:xfrm>
            <a:custGeom>
              <a:avLst/>
              <a:gdLst/>
              <a:ahLst/>
              <a:cxnLst/>
              <a:rect l="l" t="t" r="r" b="b"/>
              <a:pathLst>
                <a:path w="15462678" h="8354609">
                  <a:moveTo>
                    <a:pt x="15369967" y="8354609"/>
                  </a:moveTo>
                  <a:lnTo>
                    <a:pt x="92710" y="8354609"/>
                  </a:lnTo>
                  <a:cubicBezTo>
                    <a:pt x="41910" y="8354609"/>
                    <a:pt x="0" y="8312700"/>
                    <a:pt x="0" y="8261900"/>
                  </a:cubicBezTo>
                  <a:lnTo>
                    <a:pt x="0" y="92710"/>
                  </a:lnTo>
                  <a:cubicBezTo>
                    <a:pt x="0" y="41910"/>
                    <a:pt x="41910" y="0"/>
                    <a:pt x="92710" y="0"/>
                  </a:cubicBezTo>
                  <a:lnTo>
                    <a:pt x="15368698" y="0"/>
                  </a:lnTo>
                  <a:cubicBezTo>
                    <a:pt x="15419498" y="0"/>
                    <a:pt x="15461408" y="41910"/>
                    <a:pt x="15461408" y="92710"/>
                  </a:cubicBezTo>
                  <a:lnTo>
                    <a:pt x="15461408" y="8260630"/>
                  </a:lnTo>
                  <a:cubicBezTo>
                    <a:pt x="15462678" y="8312700"/>
                    <a:pt x="15420767" y="8354609"/>
                    <a:pt x="15369967" y="8354609"/>
                  </a:cubicBezTo>
                  <a:close/>
                </a:path>
              </a:pathLst>
            </a:custGeom>
            <a:solidFill>
              <a:srgbClr val="FFFFFF">
                <a:alpha val="7843"/>
              </a:srgbClr>
            </a:solidFill>
          </p:spPr>
        </p:sp>
        <p:sp>
          <p:nvSpPr>
            <p:cNvPr id="10" name="Freeform 10"/>
            <p:cNvSpPr/>
            <p:nvPr/>
          </p:nvSpPr>
          <p:spPr>
            <a:xfrm>
              <a:off x="0" y="0"/>
              <a:ext cx="15526178" cy="8418110"/>
            </a:xfrm>
            <a:custGeom>
              <a:avLst/>
              <a:gdLst/>
              <a:ahLst/>
              <a:cxnLst/>
              <a:rect l="l" t="t" r="r" b="b"/>
              <a:pathLst>
                <a:path w="15526178" h="8418110">
                  <a:moveTo>
                    <a:pt x="15401717" y="59690"/>
                  </a:moveTo>
                  <a:cubicBezTo>
                    <a:pt x="15437278" y="59690"/>
                    <a:pt x="15466489" y="88900"/>
                    <a:pt x="15466489" y="124460"/>
                  </a:cubicBezTo>
                  <a:lnTo>
                    <a:pt x="15466489" y="8293650"/>
                  </a:lnTo>
                  <a:cubicBezTo>
                    <a:pt x="15466489" y="8329209"/>
                    <a:pt x="15437278" y="8358420"/>
                    <a:pt x="15401717" y="8358420"/>
                  </a:cubicBezTo>
                  <a:lnTo>
                    <a:pt x="124460" y="8358420"/>
                  </a:lnTo>
                  <a:cubicBezTo>
                    <a:pt x="88900" y="8358420"/>
                    <a:pt x="59690" y="8329209"/>
                    <a:pt x="59690" y="8293650"/>
                  </a:cubicBezTo>
                  <a:lnTo>
                    <a:pt x="59690" y="124460"/>
                  </a:lnTo>
                  <a:cubicBezTo>
                    <a:pt x="59690" y="88900"/>
                    <a:pt x="88900" y="59690"/>
                    <a:pt x="124460" y="59690"/>
                  </a:cubicBezTo>
                  <a:lnTo>
                    <a:pt x="15401717" y="59690"/>
                  </a:lnTo>
                  <a:moveTo>
                    <a:pt x="15401717" y="0"/>
                  </a:moveTo>
                  <a:lnTo>
                    <a:pt x="124460" y="0"/>
                  </a:lnTo>
                  <a:cubicBezTo>
                    <a:pt x="55880" y="0"/>
                    <a:pt x="0" y="55880"/>
                    <a:pt x="0" y="124460"/>
                  </a:cubicBezTo>
                  <a:lnTo>
                    <a:pt x="0" y="8293650"/>
                  </a:lnTo>
                  <a:cubicBezTo>
                    <a:pt x="0" y="8362230"/>
                    <a:pt x="55880" y="8418110"/>
                    <a:pt x="124460" y="8418110"/>
                  </a:cubicBezTo>
                  <a:lnTo>
                    <a:pt x="15401717" y="8418110"/>
                  </a:lnTo>
                  <a:cubicBezTo>
                    <a:pt x="15470298" y="8418110"/>
                    <a:pt x="15526178" y="8362230"/>
                    <a:pt x="15526178" y="8293650"/>
                  </a:cubicBezTo>
                  <a:lnTo>
                    <a:pt x="15526178" y="124460"/>
                  </a:lnTo>
                  <a:cubicBezTo>
                    <a:pt x="15526178" y="55880"/>
                    <a:pt x="15470298" y="0"/>
                    <a:pt x="15401717" y="0"/>
                  </a:cubicBezTo>
                  <a:close/>
                </a:path>
              </a:pathLst>
            </a:custGeom>
            <a:solidFill>
              <a:srgbClr val="743050">
                <a:alpha val="7843"/>
              </a:srgbClr>
            </a:solidFill>
          </p:spPr>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ED6CF"/>
        </a:solidFill>
        <a:effectLst/>
      </p:bgPr>
    </p:bg>
    <p:spTree>
      <p:nvGrpSpPr>
        <p:cNvPr id="1" name=""/>
        <p:cNvGrpSpPr/>
        <p:nvPr/>
      </p:nvGrpSpPr>
      <p:grpSpPr>
        <a:xfrm>
          <a:off x="0" y="0"/>
          <a:ext cx="0" cy="0"/>
          <a:chOff x="0" y="0"/>
          <a:chExt cx="0" cy="0"/>
        </a:xfrm>
      </p:grpSpPr>
      <p:grpSp>
        <p:nvGrpSpPr>
          <p:cNvPr id="2" name="Group 2"/>
          <p:cNvGrpSpPr/>
          <p:nvPr/>
        </p:nvGrpSpPr>
        <p:grpSpPr>
          <a:xfrm>
            <a:off x="2314317" y="3177490"/>
            <a:ext cx="9047018" cy="5657850"/>
            <a:chOff x="0" y="0"/>
            <a:chExt cx="3060349" cy="1913890"/>
          </a:xfrm>
        </p:grpSpPr>
        <p:sp>
          <p:nvSpPr>
            <p:cNvPr id="3" name="Freeform 3"/>
            <p:cNvSpPr/>
            <p:nvPr/>
          </p:nvSpPr>
          <p:spPr>
            <a:xfrm>
              <a:off x="0" y="0"/>
              <a:ext cx="3060349" cy="1913890"/>
            </a:xfrm>
            <a:custGeom>
              <a:avLst/>
              <a:gdLst/>
              <a:ahLst/>
              <a:cxnLst/>
              <a:rect l="l" t="t" r="r" b="b"/>
              <a:pathLst>
                <a:path w="3060349" h="1913890">
                  <a:moveTo>
                    <a:pt x="0" y="0"/>
                  </a:moveTo>
                  <a:lnTo>
                    <a:pt x="3060349" y="0"/>
                  </a:lnTo>
                  <a:lnTo>
                    <a:pt x="3060349" y="1913890"/>
                  </a:lnTo>
                  <a:lnTo>
                    <a:pt x="0" y="1913890"/>
                  </a:lnTo>
                  <a:close/>
                </a:path>
              </a:pathLst>
            </a:custGeom>
            <a:solidFill>
              <a:srgbClr val="FFFFFF"/>
            </a:solidFill>
          </p:spPr>
        </p:sp>
      </p:grpSp>
      <p:sp>
        <p:nvSpPr>
          <p:cNvPr id="4" name="TextBox 4"/>
          <p:cNvSpPr txBox="1"/>
          <p:nvPr/>
        </p:nvSpPr>
        <p:spPr>
          <a:xfrm>
            <a:off x="2760010" y="4121951"/>
            <a:ext cx="8906383" cy="3702252"/>
          </a:xfrm>
          <a:prstGeom prst="rect">
            <a:avLst/>
          </a:prstGeom>
        </p:spPr>
        <p:txBody>
          <a:bodyPr lIns="0" tIns="0" rIns="0" bIns="0" rtlCol="0" anchor="t">
            <a:spAutoFit/>
          </a:bodyPr>
          <a:lstStyle/>
          <a:p>
            <a:pPr marL="758924" lvl="1" indent="-379462">
              <a:lnSpc>
                <a:spcPts val="4921"/>
              </a:lnSpc>
              <a:buFont typeface="Arial"/>
              <a:buChar char="•"/>
            </a:pPr>
            <a:r>
              <a:rPr lang="en-US" sz="3515">
                <a:solidFill>
                  <a:srgbClr val="2E4053"/>
                </a:solidFill>
                <a:latin typeface="Nourd"/>
              </a:rPr>
              <a:t>Always ask—capacity for what?</a:t>
            </a:r>
          </a:p>
          <a:p>
            <a:pPr marL="758924" lvl="1" indent="-379462">
              <a:lnSpc>
                <a:spcPts val="4921"/>
              </a:lnSpc>
              <a:buFont typeface="Arial"/>
              <a:buChar char="•"/>
            </a:pPr>
            <a:r>
              <a:rPr lang="en-US" sz="3515">
                <a:solidFill>
                  <a:srgbClr val="2E4053"/>
                </a:solidFill>
                <a:latin typeface="Nourd"/>
              </a:rPr>
              <a:t>What data is relevant? </a:t>
            </a:r>
          </a:p>
          <a:p>
            <a:pPr marL="758924" lvl="1" indent="-379462">
              <a:lnSpc>
                <a:spcPts val="4921"/>
              </a:lnSpc>
              <a:buFont typeface="Arial"/>
              <a:buChar char="•"/>
            </a:pPr>
            <a:r>
              <a:rPr lang="en-US" sz="3515">
                <a:solidFill>
                  <a:srgbClr val="2E4053"/>
                </a:solidFill>
                <a:latin typeface="Nourd"/>
              </a:rPr>
              <a:t>Different standards apply to different types of decisions</a:t>
            </a:r>
          </a:p>
          <a:p>
            <a:pPr marL="758923" lvl="1" indent="-379462">
              <a:lnSpc>
                <a:spcPts val="4921"/>
              </a:lnSpc>
              <a:buFont typeface="Arial"/>
              <a:buChar char="•"/>
            </a:pPr>
            <a:r>
              <a:rPr lang="en-US" sz="3515">
                <a:solidFill>
                  <a:srgbClr val="2E4053"/>
                </a:solidFill>
                <a:latin typeface="Nourd"/>
              </a:rPr>
              <a:t>Different ways of communicating decisions</a:t>
            </a: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716451" y="3946323"/>
            <a:ext cx="4045149" cy="3635577"/>
          </a:xfrm>
          <a:prstGeom prst="rect">
            <a:avLst/>
          </a:prstGeom>
        </p:spPr>
      </p:pic>
      <p:sp>
        <p:nvSpPr>
          <p:cNvPr id="6" name="TextBox 6"/>
          <p:cNvSpPr txBox="1"/>
          <p:nvPr/>
        </p:nvSpPr>
        <p:spPr>
          <a:xfrm>
            <a:off x="3687040" y="1085850"/>
            <a:ext cx="11051985" cy="857250"/>
          </a:xfrm>
          <a:prstGeom prst="rect">
            <a:avLst/>
          </a:prstGeom>
        </p:spPr>
        <p:txBody>
          <a:bodyPr lIns="0" tIns="0" rIns="0" bIns="0" rtlCol="0" anchor="t">
            <a:spAutoFit/>
          </a:bodyPr>
          <a:lstStyle/>
          <a:p>
            <a:pPr algn="ctr">
              <a:lnSpc>
                <a:spcPts val="6600"/>
              </a:lnSpc>
            </a:pPr>
            <a:r>
              <a:rPr lang="en-US" sz="6000">
                <a:solidFill>
                  <a:srgbClr val="2E4053"/>
                </a:solidFill>
                <a:latin typeface="Nourd Light Bold"/>
              </a:rPr>
              <a:t>Capacity is decision specific</a:t>
            </a:r>
          </a:p>
        </p:txBody>
      </p:sp>
      <p:sp>
        <p:nvSpPr>
          <p:cNvPr id="7" name="TextBox 7"/>
          <p:cNvSpPr txBox="1"/>
          <p:nvPr/>
        </p:nvSpPr>
        <p:spPr>
          <a:xfrm>
            <a:off x="1028700" y="8423225"/>
            <a:ext cx="4434671" cy="412115"/>
          </a:xfrm>
          <a:prstGeom prst="rect">
            <a:avLst/>
          </a:prstGeom>
        </p:spPr>
        <p:txBody>
          <a:bodyPr lIns="0" tIns="0" rIns="0" bIns="0" rtlCol="0" anchor="t">
            <a:spAutoFit/>
          </a:bodyPr>
          <a:lstStyle/>
          <a:p>
            <a:pPr>
              <a:lnSpc>
                <a:spcPts val="3359"/>
              </a:lnSpc>
            </a:pPr>
            <a:endParaRPr/>
          </a:p>
        </p:txBody>
      </p:sp>
      <p:grpSp>
        <p:nvGrpSpPr>
          <p:cNvPr id="8" name="Group 8"/>
          <p:cNvGrpSpPr/>
          <p:nvPr/>
        </p:nvGrpSpPr>
        <p:grpSpPr>
          <a:xfrm>
            <a:off x="366205" y="303553"/>
            <a:ext cx="17574482" cy="9528676"/>
            <a:chOff x="0" y="0"/>
            <a:chExt cx="15526178" cy="8418110"/>
          </a:xfrm>
        </p:grpSpPr>
        <p:sp>
          <p:nvSpPr>
            <p:cNvPr id="9" name="Freeform 9"/>
            <p:cNvSpPr/>
            <p:nvPr/>
          </p:nvSpPr>
          <p:spPr>
            <a:xfrm>
              <a:off x="31750" y="31750"/>
              <a:ext cx="15462678" cy="8354609"/>
            </a:xfrm>
            <a:custGeom>
              <a:avLst/>
              <a:gdLst/>
              <a:ahLst/>
              <a:cxnLst/>
              <a:rect l="l" t="t" r="r" b="b"/>
              <a:pathLst>
                <a:path w="15462678" h="8354609">
                  <a:moveTo>
                    <a:pt x="15369967" y="8354609"/>
                  </a:moveTo>
                  <a:lnTo>
                    <a:pt x="92710" y="8354609"/>
                  </a:lnTo>
                  <a:cubicBezTo>
                    <a:pt x="41910" y="8354609"/>
                    <a:pt x="0" y="8312700"/>
                    <a:pt x="0" y="8261900"/>
                  </a:cubicBezTo>
                  <a:lnTo>
                    <a:pt x="0" y="92710"/>
                  </a:lnTo>
                  <a:cubicBezTo>
                    <a:pt x="0" y="41910"/>
                    <a:pt x="41910" y="0"/>
                    <a:pt x="92710" y="0"/>
                  </a:cubicBezTo>
                  <a:lnTo>
                    <a:pt x="15368698" y="0"/>
                  </a:lnTo>
                  <a:cubicBezTo>
                    <a:pt x="15419498" y="0"/>
                    <a:pt x="15461408" y="41910"/>
                    <a:pt x="15461408" y="92710"/>
                  </a:cubicBezTo>
                  <a:lnTo>
                    <a:pt x="15461408" y="8260630"/>
                  </a:lnTo>
                  <a:cubicBezTo>
                    <a:pt x="15462678" y="8312700"/>
                    <a:pt x="15420767" y="8354609"/>
                    <a:pt x="15369967" y="8354609"/>
                  </a:cubicBezTo>
                  <a:close/>
                </a:path>
              </a:pathLst>
            </a:custGeom>
            <a:solidFill>
              <a:srgbClr val="FFFFFF">
                <a:alpha val="7843"/>
              </a:srgbClr>
            </a:solidFill>
          </p:spPr>
        </p:sp>
        <p:sp>
          <p:nvSpPr>
            <p:cNvPr id="10" name="Freeform 10"/>
            <p:cNvSpPr/>
            <p:nvPr/>
          </p:nvSpPr>
          <p:spPr>
            <a:xfrm>
              <a:off x="0" y="0"/>
              <a:ext cx="15526178" cy="8418110"/>
            </a:xfrm>
            <a:custGeom>
              <a:avLst/>
              <a:gdLst/>
              <a:ahLst/>
              <a:cxnLst/>
              <a:rect l="l" t="t" r="r" b="b"/>
              <a:pathLst>
                <a:path w="15526178" h="8418110">
                  <a:moveTo>
                    <a:pt x="15401717" y="59690"/>
                  </a:moveTo>
                  <a:cubicBezTo>
                    <a:pt x="15437278" y="59690"/>
                    <a:pt x="15466489" y="88900"/>
                    <a:pt x="15466489" y="124460"/>
                  </a:cubicBezTo>
                  <a:lnTo>
                    <a:pt x="15466489" y="8293650"/>
                  </a:lnTo>
                  <a:cubicBezTo>
                    <a:pt x="15466489" y="8329209"/>
                    <a:pt x="15437278" y="8358420"/>
                    <a:pt x="15401717" y="8358420"/>
                  </a:cubicBezTo>
                  <a:lnTo>
                    <a:pt x="124460" y="8358420"/>
                  </a:lnTo>
                  <a:cubicBezTo>
                    <a:pt x="88900" y="8358420"/>
                    <a:pt x="59690" y="8329209"/>
                    <a:pt x="59690" y="8293650"/>
                  </a:cubicBezTo>
                  <a:lnTo>
                    <a:pt x="59690" y="124460"/>
                  </a:lnTo>
                  <a:cubicBezTo>
                    <a:pt x="59690" y="88900"/>
                    <a:pt x="88900" y="59690"/>
                    <a:pt x="124460" y="59690"/>
                  </a:cubicBezTo>
                  <a:lnTo>
                    <a:pt x="15401717" y="59690"/>
                  </a:lnTo>
                  <a:moveTo>
                    <a:pt x="15401717" y="0"/>
                  </a:moveTo>
                  <a:lnTo>
                    <a:pt x="124460" y="0"/>
                  </a:lnTo>
                  <a:cubicBezTo>
                    <a:pt x="55880" y="0"/>
                    <a:pt x="0" y="55880"/>
                    <a:pt x="0" y="124460"/>
                  </a:cubicBezTo>
                  <a:lnTo>
                    <a:pt x="0" y="8293650"/>
                  </a:lnTo>
                  <a:cubicBezTo>
                    <a:pt x="0" y="8362230"/>
                    <a:pt x="55880" y="8418110"/>
                    <a:pt x="124460" y="8418110"/>
                  </a:cubicBezTo>
                  <a:lnTo>
                    <a:pt x="15401717" y="8418110"/>
                  </a:lnTo>
                  <a:cubicBezTo>
                    <a:pt x="15470298" y="8418110"/>
                    <a:pt x="15526178" y="8362230"/>
                    <a:pt x="15526178" y="8293650"/>
                  </a:cubicBezTo>
                  <a:lnTo>
                    <a:pt x="15526178" y="124460"/>
                  </a:lnTo>
                  <a:cubicBezTo>
                    <a:pt x="15526178" y="55880"/>
                    <a:pt x="15470298" y="0"/>
                    <a:pt x="15401717" y="0"/>
                  </a:cubicBezTo>
                  <a:close/>
                </a:path>
              </a:pathLst>
            </a:custGeom>
            <a:solidFill>
              <a:srgbClr val="743050">
                <a:alpha val="7843"/>
              </a:srgbClr>
            </a:solidFill>
          </p:spPr>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67707" y="2681798"/>
            <a:ext cx="12719151" cy="6576502"/>
            <a:chOff x="0" y="0"/>
            <a:chExt cx="3820750" cy="1975538"/>
          </a:xfrm>
        </p:grpSpPr>
        <p:sp>
          <p:nvSpPr>
            <p:cNvPr id="3" name="Freeform 3"/>
            <p:cNvSpPr/>
            <p:nvPr/>
          </p:nvSpPr>
          <p:spPr>
            <a:xfrm>
              <a:off x="0" y="0"/>
              <a:ext cx="3820750" cy="1975538"/>
            </a:xfrm>
            <a:custGeom>
              <a:avLst/>
              <a:gdLst/>
              <a:ahLst/>
              <a:cxnLst/>
              <a:rect l="l" t="t" r="r" b="b"/>
              <a:pathLst>
                <a:path w="3820750" h="1975538">
                  <a:moveTo>
                    <a:pt x="0" y="0"/>
                  </a:moveTo>
                  <a:lnTo>
                    <a:pt x="3820750" y="0"/>
                  </a:lnTo>
                  <a:lnTo>
                    <a:pt x="3820750" y="1975538"/>
                  </a:lnTo>
                  <a:lnTo>
                    <a:pt x="0" y="1975538"/>
                  </a:lnTo>
                  <a:close/>
                </a:path>
              </a:pathLst>
            </a:custGeom>
            <a:solidFill>
              <a:srgbClr val="EED6CF"/>
            </a:solidFill>
          </p:spPr>
        </p:sp>
      </p:grpSp>
      <p:sp>
        <p:nvSpPr>
          <p:cNvPr id="4" name="TextBox 4"/>
          <p:cNvSpPr txBox="1"/>
          <p:nvPr/>
        </p:nvSpPr>
        <p:spPr>
          <a:xfrm>
            <a:off x="3784780" y="3088411"/>
            <a:ext cx="10718441" cy="5564684"/>
          </a:xfrm>
          <a:prstGeom prst="rect">
            <a:avLst/>
          </a:prstGeom>
        </p:spPr>
        <p:txBody>
          <a:bodyPr lIns="0" tIns="0" rIns="0" bIns="0" rtlCol="0" anchor="t">
            <a:spAutoFit/>
          </a:bodyPr>
          <a:lstStyle/>
          <a:p>
            <a:pPr marL="758924" lvl="1" indent="-379462">
              <a:lnSpc>
                <a:spcPts val="4921"/>
              </a:lnSpc>
              <a:buFont typeface="Arial"/>
              <a:buChar char="•"/>
            </a:pPr>
            <a:r>
              <a:rPr lang="en-US" sz="3500" dirty="0">
                <a:solidFill>
                  <a:srgbClr val="2E4053"/>
                </a:solidFill>
                <a:latin typeface="Nourd" panose="020B0604020202020204" charset="0"/>
              </a:rPr>
              <a:t>Ma</a:t>
            </a:r>
            <a:r>
              <a:rPr lang="en-US" sz="3515" dirty="0">
                <a:solidFill>
                  <a:srgbClr val="2E4053"/>
                </a:solidFill>
                <a:latin typeface="Nourd" panose="020B0604020202020204" charset="0"/>
              </a:rPr>
              <a:t>ke</a:t>
            </a:r>
            <a:r>
              <a:rPr lang="en-US" sz="3515" dirty="0">
                <a:solidFill>
                  <a:srgbClr val="2E4053"/>
                </a:solidFill>
                <a:latin typeface="Nourd"/>
              </a:rPr>
              <a:t> a will or Power of Attorney</a:t>
            </a:r>
          </a:p>
          <a:p>
            <a:pPr marL="758924" lvl="1" indent="-379462">
              <a:lnSpc>
                <a:spcPts val="4921"/>
              </a:lnSpc>
              <a:buFont typeface="Arial"/>
              <a:buChar char="•"/>
            </a:pPr>
            <a:r>
              <a:rPr lang="en-US" sz="3515" dirty="0">
                <a:solidFill>
                  <a:srgbClr val="2E4053"/>
                </a:solidFill>
                <a:latin typeface="Nourd"/>
              </a:rPr>
              <a:t>Marry or divorce</a:t>
            </a:r>
          </a:p>
          <a:p>
            <a:pPr marL="758924" lvl="1" indent="-379462">
              <a:lnSpc>
                <a:spcPts val="4921"/>
              </a:lnSpc>
              <a:buFont typeface="Arial"/>
              <a:buChar char="•"/>
            </a:pPr>
            <a:r>
              <a:rPr lang="en-US" sz="3515" dirty="0">
                <a:solidFill>
                  <a:srgbClr val="2E4053"/>
                </a:solidFill>
                <a:latin typeface="Nourd"/>
              </a:rPr>
              <a:t>Accept surgery or refuse treatment/medication</a:t>
            </a:r>
          </a:p>
          <a:p>
            <a:pPr marL="758924" lvl="1" indent="-379462">
              <a:lnSpc>
                <a:spcPts val="4921"/>
              </a:lnSpc>
              <a:buFont typeface="Arial"/>
              <a:buChar char="•"/>
            </a:pPr>
            <a:r>
              <a:rPr lang="en-US" sz="3515" dirty="0">
                <a:solidFill>
                  <a:srgbClr val="2E4053"/>
                </a:solidFill>
                <a:latin typeface="Nourd"/>
              </a:rPr>
              <a:t>Mediate or instruct a lawyer</a:t>
            </a:r>
          </a:p>
          <a:p>
            <a:pPr marL="758924" lvl="1" indent="-379462">
              <a:lnSpc>
                <a:spcPts val="4921"/>
              </a:lnSpc>
              <a:buFont typeface="Arial"/>
              <a:buChar char="•"/>
            </a:pPr>
            <a:r>
              <a:rPr lang="en-US" sz="3515" dirty="0">
                <a:solidFill>
                  <a:srgbClr val="2E4053"/>
                </a:solidFill>
                <a:latin typeface="Nourd"/>
              </a:rPr>
              <a:t>Enter a contract or sell real estate</a:t>
            </a:r>
          </a:p>
          <a:p>
            <a:pPr marL="758924" lvl="1" indent="-379462">
              <a:lnSpc>
                <a:spcPts val="4921"/>
              </a:lnSpc>
              <a:buFont typeface="Arial"/>
              <a:buChar char="•"/>
            </a:pPr>
            <a:r>
              <a:rPr lang="en-US" sz="3515" dirty="0">
                <a:solidFill>
                  <a:srgbClr val="2E4053"/>
                </a:solidFill>
                <a:latin typeface="Nourd"/>
              </a:rPr>
              <a:t>Participate in research                 </a:t>
            </a:r>
          </a:p>
          <a:p>
            <a:pPr marL="758924" lvl="1" indent="-379462">
              <a:lnSpc>
                <a:spcPts val="4921"/>
              </a:lnSpc>
              <a:buFont typeface="Arial"/>
              <a:buChar char="•"/>
            </a:pPr>
            <a:r>
              <a:rPr lang="en-US" sz="3515" dirty="0">
                <a:solidFill>
                  <a:srgbClr val="2E4053"/>
                </a:solidFill>
                <a:latin typeface="Nourd"/>
              </a:rPr>
              <a:t>Donate your money</a:t>
            </a:r>
          </a:p>
          <a:p>
            <a:pPr marL="758924" lvl="1" indent="-379462">
              <a:lnSpc>
                <a:spcPts val="4921"/>
              </a:lnSpc>
              <a:buFont typeface="Arial"/>
              <a:buChar char="•"/>
            </a:pPr>
            <a:r>
              <a:rPr lang="en-US" sz="3515" dirty="0">
                <a:solidFill>
                  <a:srgbClr val="2E4053"/>
                </a:solidFill>
                <a:latin typeface="Nourd"/>
              </a:rPr>
              <a:t>Appoint a supportive decision maker</a:t>
            </a:r>
          </a:p>
          <a:p>
            <a:pPr marL="758923" lvl="1" indent="-379462">
              <a:lnSpc>
                <a:spcPts val="4921"/>
              </a:lnSpc>
              <a:buFont typeface="Arial"/>
              <a:buChar char="•"/>
            </a:pPr>
            <a:r>
              <a:rPr lang="en-US" sz="3515" dirty="0">
                <a:solidFill>
                  <a:srgbClr val="2E4053"/>
                </a:solidFill>
                <a:latin typeface="Nourd"/>
              </a:rPr>
              <a:t>Make a decision about a care facility</a:t>
            </a:r>
          </a:p>
        </p:txBody>
      </p:sp>
      <p:pic>
        <p:nvPicPr>
          <p:cNvPr id="5" name="Picture 5"/>
          <p:cNvPicPr>
            <a:picLocks noChangeAspect="1"/>
          </p:cNvPicPr>
          <p:nvPr/>
        </p:nvPicPr>
        <p:blipFill>
          <a:blip r:embed="rId2">
            <a:alphaModFix amt="51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649968" y="511251"/>
            <a:ext cx="3609332" cy="2643836"/>
          </a:xfrm>
          <a:prstGeom prst="rect">
            <a:avLst/>
          </a:prstGeom>
        </p:spPr>
      </p:pic>
      <p:sp>
        <p:nvSpPr>
          <p:cNvPr id="6" name="TextBox 6"/>
          <p:cNvSpPr txBox="1"/>
          <p:nvPr/>
        </p:nvSpPr>
        <p:spPr>
          <a:xfrm>
            <a:off x="3115540" y="1085850"/>
            <a:ext cx="11623485" cy="857250"/>
          </a:xfrm>
          <a:prstGeom prst="rect">
            <a:avLst/>
          </a:prstGeom>
        </p:spPr>
        <p:txBody>
          <a:bodyPr lIns="0" tIns="0" rIns="0" bIns="0" rtlCol="0" anchor="t">
            <a:spAutoFit/>
          </a:bodyPr>
          <a:lstStyle/>
          <a:p>
            <a:pPr algn="ctr">
              <a:lnSpc>
                <a:spcPts val="6600"/>
              </a:lnSpc>
            </a:pPr>
            <a:r>
              <a:rPr lang="en-US" sz="6000">
                <a:solidFill>
                  <a:srgbClr val="2E4053"/>
                </a:solidFill>
                <a:latin typeface="Nourd Light Bold"/>
              </a:rPr>
              <a:t>Capacity to do what?</a:t>
            </a:r>
          </a:p>
        </p:txBody>
      </p:sp>
      <p:sp>
        <p:nvSpPr>
          <p:cNvPr id="7" name="TextBox 7"/>
          <p:cNvSpPr txBox="1"/>
          <p:nvPr/>
        </p:nvSpPr>
        <p:spPr>
          <a:xfrm>
            <a:off x="1028700" y="8423225"/>
            <a:ext cx="4434671" cy="412115"/>
          </a:xfrm>
          <a:prstGeom prst="rect">
            <a:avLst/>
          </a:prstGeom>
        </p:spPr>
        <p:txBody>
          <a:bodyPr lIns="0" tIns="0" rIns="0" bIns="0" rtlCol="0" anchor="t">
            <a:spAutoFit/>
          </a:bodyPr>
          <a:lstStyle/>
          <a:p>
            <a:pPr>
              <a:lnSpc>
                <a:spcPts val="3359"/>
              </a:lnSpc>
            </a:pPr>
            <a:endParaRPr/>
          </a:p>
        </p:txBody>
      </p:sp>
      <p:sp>
        <p:nvSpPr>
          <p:cNvPr id="8" name="TextBox 8"/>
          <p:cNvSpPr txBox="1"/>
          <p:nvPr/>
        </p:nvSpPr>
        <p:spPr>
          <a:xfrm>
            <a:off x="6926665" y="8423225"/>
            <a:ext cx="4434671" cy="412115"/>
          </a:xfrm>
          <a:prstGeom prst="rect">
            <a:avLst/>
          </a:prstGeom>
        </p:spPr>
        <p:txBody>
          <a:bodyPr lIns="0" tIns="0" rIns="0" bIns="0" rtlCol="0" anchor="t">
            <a:spAutoFit/>
          </a:bodyPr>
          <a:lstStyle/>
          <a:p>
            <a:pPr>
              <a:lnSpc>
                <a:spcPts val="3359"/>
              </a:lnSpc>
            </a:pPr>
            <a:endParaRPr/>
          </a:p>
        </p:txBody>
      </p:sp>
      <p:grpSp>
        <p:nvGrpSpPr>
          <p:cNvPr id="9" name="Group 9"/>
          <p:cNvGrpSpPr/>
          <p:nvPr/>
        </p:nvGrpSpPr>
        <p:grpSpPr>
          <a:xfrm>
            <a:off x="16343" y="303553"/>
            <a:ext cx="17924344" cy="13032264"/>
            <a:chOff x="-309086" y="0"/>
            <a:chExt cx="15835264" cy="11513355"/>
          </a:xfrm>
        </p:grpSpPr>
        <p:sp>
          <p:nvSpPr>
            <p:cNvPr id="10" name="Freeform 10"/>
            <p:cNvSpPr/>
            <p:nvPr/>
          </p:nvSpPr>
          <p:spPr>
            <a:xfrm>
              <a:off x="-309086" y="3158746"/>
              <a:ext cx="15462678" cy="8354609"/>
            </a:xfrm>
            <a:custGeom>
              <a:avLst/>
              <a:gdLst/>
              <a:ahLst/>
              <a:cxnLst/>
              <a:rect l="l" t="t" r="r" b="b"/>
              <a:pathLst>
                <a:path w="15462678" h="8354609">
                  <a:moveTo>
                    <a:pt x="15369967" y="8354609"/>
                  </a:moveTo>
                  <a:lnTo>
                    <a:pt x="92710" y="8354609"/>
                  </a:lnTo>
                  <a:cubicBezTo>
                    <a:pt x="41910" y="8354609"/>
                    <a:pt x="0" y="8312700"/>
                    <a:pt x="0" y="8261900"/>
                  </a:cubicBezTo>
                  <a:lnTo>
                    <a:pt x="0" y="92710"/>
                  </a:lnTo>
                  <a:cubicBezTo>
                    <a:pt x="0" y="41910"/>
                    <a:pt x="41910" y="0"/>
                    <a:pt x="92710" y="0"/>
                  </a:cubicBezTo>
                  <a:lnTo>
                    <a:pt x="15368698" y="0"/>
                  </a:lnTo>
                  <a:cubicBezTo>
                    <a:pt x="15419498" y="0"/>
                    <a:pt x="15461408" y="41910"/>
                    <a:pt x="15461408" y="92710"/>
                  </a:cubicBezTo>
                  <a:lnTo>
                    <a:pt x="15461408" y="8260630"/>
                  </a:lnTo>
                  <a:cubicBezTo>
                    <a:pt x="15462678" y="8312700"/>
                    <a:pt x="15420767" y="8354609"/>
                    <a:pt x="15369967" y="8354609"/>
                  </a:cubicBezTo>
                  <a:close/>
                </a:path>
              </a:pathLst>
            </a:custGeom>
            <a:solidFill>
              <a:srgbClr val="FFFFFF">
                <a:alpha val="7843"/>
              </a:srgbClr>
            </a:solidFill>
          </p:spPr>
          <p:txBody>
            <a:bodyPr/>
            <a:lstStyle/>
            <a:p>
              <a:endParaRPr lang="en-CA" dirty="0"/>
            </a:p>
          </p:txBody>
        </p:sp>
        <p:sp>
          <p:nvSpPr>
            <p:cNvPr id="11" name="Freeform 11"/>
            <p:cNvSpPr/>
            <p:nvPr/>
          </p:nvSpPr>
          <p:spPr>
            <a:xfrm>
              <a:off x="0" y="0"/>
              <a:ext cx="15526178" cy="8418110"/>
            </a:xfrm>
            <a:custGeom>
              <a:avLst/>
              <a:gdLst/>
              <a:ahLst/>
              <a:cxnLst/>
              <a:rect l="l" t="t" r="r" b="b"/>
              <a:pathLst>
                <a:path w="15526178" h="8418110">
                  <a:moveTo>
                    <a:pt x="15401717" y="59690"/>
                  </a:moveTo>
                  <a:cubicBezTo>
                    <a:pt x="15437278" y="59690"/>
                    <a:pt x="15466489" y="88900"/>
                    <a:pt x="15466489" y="124460"/>
                  </a:cubicBezTo>
                  <a:lnTo>
                    <a:pt x="15466489" y="8293650"/>
                  </a:lnTo>
                  <a:cubicBezTo>
                    <a:pt x="15466489" y="8329209"/>
                    <a:pt x="15437278" y="8358420"/>
                    <a:pt x="15401717" y="8358420"/>
                  </a:cubicBezTo>
                  <a:lnTo>
                    <a:pt x="124460" y="8358420"/>
                  </a:lnTo>
                  <a:cubicBezTo>
                    <a:pt x="88900" y="8358420"/>
                    <a:pt x="59690" y="8329209"/>
                    <a:pt x="59690" y="8293650"/>
                  </a:cubicBezTo>
                  <a:lnTo>
                    <a:pt x="59690" y="124460"/>
                  </a:lnTo>
                  <a:cubicBezTo>
                    <a:pt x="59690" y="88900"/>
                    <a:pt x="88900" y="59690"/>
                    <a:pt x="124460" y="59690"/>
                  </a:cubicBezTo>
                  <a:lnTo>
                    <a:pt x="15401717" y="59690"/>
                  </a:lnTo>
                  <a:moveTo>
                    <a:pt x="15401717" y="0"/>
                  </a:moveTo>
                  <a:lnTo>
                    <a:pt x="124460" y="0"/>
                  </a:lnTo>
                  <a:cubicBezTo>
                    <a:pt x="55880" y="0"/>
                    <a:pt x="0" y="55880"/>
                    <a:pt x="0" y="124460"/>
                  </a:cubicBezTo>
                  <a:lnTo>
                    <a:pt x="0" y="8293650"/>
                  </a:lnTo>
                  <a:cubicBezTo>
                    <a:pt x="0" y="8362230"/>
                    <a:pt x="55880" y="8418110"/>
                    <a:pt x="124460" y="8418110"/>
                  </a:cubicBezTo>
                  <a:lnTo>
                    <a:pt x="15401717" y="8418110"/>
                  </a:lnTo>
                  <a:cubicBezTo>
                    <a:pt x="15470298" y="8418110"/>
                    <a:pt x="15526178" y="8362230"/>
                    <a:pt x="15526178" y="8293650"/>
                  </a:cubicBezTo>
                  <a:lnTo>
                    <a:pt x="15526178" y="124460"/>
                  </a:lnTo>
                  <a:cubicBezTo>
                    <a:pt x="15526178" y="55880"/>
                    <a:pt x="15470298" y="0"/>
                    <a:pt x="15401717" y="0"/>
                  </a:cubicBezTo>
                  <a:close/>
                </a:path>
              </a:pathLst>
            </a:custGeom>
            <a:solidFill>
              <a:srgbClr val="743050">
                <a:alpha val="7843"/>
              </a:srgbClr>
            </a:solidFill>
          </p:spPr>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ED6CF"/>
        </a:solidFill>
        <a:effectLst/>
      </p:bgPr>
    </p:bg>
    <p:spTree>
      <p:nvGrpSpPr>
        <p:cNvPr id="1" name=""/>
        <p:cNvGrpSpPr/>
        <p:nvPr/>
      </p:nvGrpSpPr>
      <p:grpSpPr>
        <a:xfrm>
          <a:off x="0" y="0"/>
          <a:ext cx="0" cy="0"/>
          <a:chOff x="0" y="0"/>
          <a:chExt cx="0" cy="0"/>
        </a:xfrm>
      </p:grpSpPr>
      <p:sp>
        <p:nvSpPr>
          <p:cNvPr id="2" name="TextBox 2"/>
          <p:cNvSpPr txBox="1"/>
          <p:nvPr/>
        </p:nvSpPr>
        <p:spPr>
          <a:xfrm>
            <a:off x="1028700" y="8423225"/>
            <a:ext cx="4434671" cy="412115"/>
          </a:xfrm>
          <a:prstGeom prst="rect">
            <a:avLst/>
          </a:prstGeom>
        </p:spPr>
        <p:txBody>
          <a:bodyPr lIns="0" tIns="0" rIns="0" bIns="0" rtlCol="0" anchor="t">
            <a:spAutoFit/>
          </a:bodyPr>
          <a:lstStyle/>
          <a:p>
            <a:pPr>
              <a:lnSpc>
                <a:spcPts val="3359"/>
              </a:lnSpc>
            </a:pPr>
            <a:endParaRPr/>
          </a:p>
        </p:txBody>
      </p:sp>
      <p:sp>
        <p:nvSpPr>
          <p:cNvPr id="3" name="TextBox 3"/>
          <p:cNvSpPr txBox="1"/>
          <p:nvPr/>
        </p:nvSpPr>
        <p:spPr>
          <a:xfrm>
            <a:off x="6926665" y="8423225"/>
            <a:ext cx="4434671" cy="412115"/>
          </a:xfrm>
          <a:prstGeom prst="rect">
            <a:avLst/>
          </a:prstGeom>
        </p:spPr>
        <p:txBody>
          <a:bodyPr lIns="0" tIns="0" rIns="0" bIns="0" rtlCol="0" anchor="t">
            <a:spAutoFit/>
          </a:bodyPr>
          <a:lstStyle/>
          <a:p>
            <a:pPr>
              <a:lnSpc>
                <a:spcPts val="3359"/>
              </a:lnSpc>
            </a:pPr>
            <a:endParaRPr/>
          </a:p>
        </p:txBody>
      </p:sp>
      <p:grpSp>
        <p:nvGrpSpPr>
          <p:cNvPr id="4" name="Group 4"/>
          <p:cNvGrpSpPr/>
          <p:nvPr/>
        </p:nvGrpSpPr>
        <p:grpSpPr>
          <a:xfrm>
            <a:off x="3997662" y="3764686"/>
            <a:ext cx="10900931" cy="4888409"/>
            <a:chOff x="0" y="0"/>
            <a:chExt cx="3687475" cy="1653610"/>
          </a:xfrm>
        </p:grpSpPr>
        <p:sp>
          <p:nvSpPr>
            <p:cNvPr id="5" name="Freeform 5"/>
            <p:cNvSpPr/>
            <p:nvPr/>
          </p:nvSpPr>
          <p:spPr>
            <a:xfrm>
              <a:off x="0" y="0"/>
              <a:ext cx="3687475" cy="1653610"/>
            </a:xfrm>
            <a:custGeom>
              <a:avLst/>
              <a:gdLst/>
              <a:ahLst/>
              <a:cxnLst/>
              <a:rect l="l" t="t" r="r" b="b"/>
              <a:pathLst>
                <a:path w="3687475" h="1653610">
                  <a:moveTo>
                    <a:pt x="0" y="0"/>
                  </a:moveTo>
                  <a:lnTo>
                    <a:pt x="3687475" y="0"/>
                  </a:lnTo>
                  <a:lnTo>
                    <a:pt x="3687475" y="1653610"/>
                  </a:lnTo>
                  <a:lnTo>
                    <a:pt x="0" y="1653610"/>
                  </a:lnTo>
                  <a:close/>
                </a:path>
              </a:pathLst>
            </a:custGeom>
            <a:solidFill>
              <a:srgbClr val="FFFFFF"/>
            </a:solidFill>
          </p:spPr>
        </p:sp>
      </p:grpSp>
      <p:sp>
        <p:nvSpPr>
          <p:cNvPr id="6" name="TextBox 6"/>
          <p:cNvSpPr txBox="1"/>
          <p:nvPr/>
        </p:nvSpPr>
        <p:spPr>
          <a:xfrm>
            <a:off x="4684807" y="2789430"/>
            <a:ext cx="13261638" cy="622831"/>
          </a:xfrm>
          <a:prstGeom prst="rect">
            <a:avLst/>
          </a:prstGeom>
        </p:spPr>
        <p:txBody>
          <a:bodyPr lIns="0" tIns="0" rIns="0" bIns="0" rtlCol="0" anchor="t">
            <a:spAutoFit/>
          </a:bodyPr>
          <a:lstStyle/>
          <a:p>
            <a:pPr>
              <a:lnSpc>
                <a:spcPts val="5196"/>
              </a:lnSpc>
            </a:pPr>
            <a:r>
              <a:rPr lang="en-US" sz="3711">
                <a:solidFill>
                  <a:srgbClr val="2E4053"/>
                </a:solidFill>
                <a:latin typeface="Nourd"/>
              </a:rPr>
              <a:t>Decision-making abilities can be impacted by:</a:t>
            </a:r>
          </a:p>
        </p:txBody>
      </p:sp>
      <p:sp>
        <p:nvSpPr>
          <p:cNvPr id="7" name="TextBox 7"/>
          <p:cNvSpPr txBox="1"/>
          <p:nvPr/>
        </p:nvSpPr>
        <p:spPr>
          <a:xfrm>
            <a:off x="4427632" y="1085850"/>
            <a:ext cx="10670985" cy="857250"/>
          </a:xfrm>
          <a:prstGeom prst="rect">
            <a:avLst/>
          </a:prstGeom>
        </p:spPr>
        <p:txBody>
          <a:bodyPr lIns="0" tIns="0" rIns="0" bIns="0" rtlCol="0" anchor="t">
            <a:spAutoFit/>
          </a:bodyPr>
          <a:lstStyle/>
          <a:p>
            <a:pPr>
              <a:lnSpc>
                <a:spcPts val="6600"/>
              </a:lnSpc>
            </a:pPr>
            <a:r>
              <a:rPr lang="en-US" sz="6000">
                <a:solidFill>
                  <a:srgbClr val="2E4053"/>
                </a:solidFill>
                <a:latin typeface="Nourd Light Bold"/>
              </a:rPr>
              <a:t>Factors that Impact Capacity</a:t>
            </a:r>
          </a:p>
        </p:txBody>
      </p:sp>
      <p:grpSp>
        <p:nvGrpSpPr>
          <p:cNvPr id="8" name="Group 8"/>
          <p:cNvGrpSpPr/>
          <p:nvPr/>
        </p:nvGrpSpPr>
        <p:grpSpPr>
          <a:xfrm>
            <a:off x="366205" y="303553"/>
            <a:ext cx="17574482" cy="9528676"/>
            <a:chOff x="0" y="0"/>
            <a:chExt cx="15526178" cy="8418110"/>
          </a:xfrm>
        </p:grpSpPr>
        <p:sp>
          <p:nvSpPr>
            <p:cNvPr id="9" name="Freeform 9"/>
            <p:cNvSpPr/>
            <p:nvPr/>
          </p:nvSpPr>
          <p:spPr>
            <a:xfrm>
              <a:off x="31750" y="31750"/>
              <a:ext cx="15462678" cy="8354609"/>
            </a:xfrm>
            <a:custGeom>
              <a:avLst/>
              <a:gdLst/>
              <a:ahLst/>
              <a:cxnLst/>
              <a:rect l="l" t="t" r="r" b="b"/>
              <a:pathLst>
                <a:path w="15462678" h="8354609">
                  <a:moveTo>
                    <a:pt x="15369967" y="8354609"/>
                  </a:moveTo>
                  <a:lnTo>
                    <a:pt x="92710" y="8354609"/>
                  </a:lnTo>
                  <a:cubicBezTo>
                    <a:pt x="41910" y="8354609"/>
                    <a:pt x="0" y="8312700"/>
                    <a:pt x="0" y="8261900"/>
                  </a:cubicBezTo>
                  <a:lnTo>
                    <a:pt x="0" y="92710"/>
                  </a:lnTo>
                  <a:cubicBezTo>
                    <a:pt x="0" y="41910"/>
                    <a:pt x="41910" y="0"/>
                    <a:pt x="92710" y="0"/>
                  </a:cubicBezTo>
                  <a:lnTo>
                    <a:pt x="15368698" y="0"/>
                  </a:lnTo>
                  <a:cubicBezTo>
                    <a:pt x="15419498" y="0"/>
                    <a:pt x="15461408" y="41910"/>
                    <a:pt x="15461408" y="92710"/>
                  </a:cubicBezTo>
                  <a:lnTo>
                    <a:pt x="15461408" y="8260630"/>
                  </a:lnTo>
                  <a:cubicBezTo>
                    <a:pt x="15462678" y="8312700"/>
                    <a:pt x="15420767" y="8354609"/>
                    <a:pt x="15369967" y="8354609"/>
                  </a:cubicBezTo>
                  <a:close/>
                </a:path>
              </a:pathLst>
            </a:custGeom>
            <a:solidFill>
              <a:srgbClr val="FFFFFF">
                <a:alpha val="7843"/>
              </a:srgbClr>
            </a:solidFill>
          </p:spPr>
        </p:sp>
        <p:sp>
          <p:nvSpPr>
            <p:cNvPr id="10" name="Freeform 10"/>
            <p:cNvSpPr/>
            <p:nvPr/>
          </p:nvSpPr>
          <p:spPr>
            <a:xfrm>
              <a:off x="0" y="0"/>
              <a:ext cx="15526178" cy="8418110"/>
            </a:xfrm>
            <a:custGeom>
              <a:avLst/>
              <a:gdLst/>
              <a:ahLst/>
              <a:cxnLst/>
              <a:rect l="l" t="t" r="r" b="b"/>
              <a:pathLst>
                <a:path w="15526178" h="8418110">
                  <a:moveTo>
                    <a:pt x="15401717" y="59690"/>
                  </a:moveTo>
                  <a:cubicBezTo>
                    <a:pt x="15437278" y="59690"/>
                    <a:pt x="15466489" y="88900"/>
                    <a:pt x="15466489" y="124460"/>
                  </a:cubicBezTo>
                  <a:lnTo>
                    <a:pt x="15466489" y="8293650"/>
                  </a:lnTo>
                  <a:cubicBezTo>
                    <a:pt x="15466489" y="8329209"/>
                    <a:pt x="15437278" y="8358420"/>
                    <a:pt x="15401717" y="8358420"/>
                  </a:cubicBezTo>
                  <a:lnTo>
                    <a:pt x="124460" y="8358420"/>
                  </a:lnTo>
                  <a:cubicBezTo>
                    <a:pt x="88900" y="8358420"/>
                    <a:pt x="59690" y="8329209"/>
                    <a:pt x="59690" y="8293650"/>
                  </a:cubicBezTo>
                  <a:lnTo>
                    <a:pt x="59690" y="124460"/>
                  </a:lnTo>
                  <a:cubicBezTo>
                    <a:pt x="59690" y="88900"/>
                    <a:pt x="88900" y="59690"/>
                    <a:pt x="124460" y="59690"/>
                  </a:cubicBezTo>
                  <a:lnTo>
                    <a:pt x="15401717" y="59690"/>
                  </a:lnTo>
                  <a:moveTo>
                    <a:pt x="15401717" y="0"/>
                  </a:moveTo>
                  <a:lnTo>
                    <a:pt x="124460" y="0"/>
                  </a:lnTo>
                  <a:cubicBezTo>
                    <a:pt x="55880" y="0"/>
                    <a:pt x="0" y="55880"/>
                    <a:pt x="0" y="124460"/>
                  </a:cubicBezTo>
                  <a:lnTo>
                    <a:pt x="0" y="8293650"/>
                  </a:lnTo>
                  <a:cubicBezTo>
                    <a:pt x="0" y="8362230"/>
                    <a:pt x="55880" y="8418110"/>
                    <a:pt x="124460" y="8418110"/>
                  </a:cubicBezTo>
                  <a:lnTo>
                    <a:pt x="15401717" y="8418110"/>
                  </a:lnTo>
                  <a:cubicBezTo>
                    <a:pt x="15470298" y="8418110"/>
                    <a:pt x="15526178" y="8362230"/>
                    <a:pt x="15526178" y="8293650"/>
                  </a:cubicBezTo>
                  <a:lnTo>
                    <a:pt x="15526178" y="124460"/>
                  </a:lnTo>
                  <a:cubicBezTo>
                    <a:pt x="15526178" y="55880"/>
                    <a:pt x="15470298" y="0"/>
                    <a:pt x="15401717" y="0"/>
                  </a:cubicBezTo>
                  <a:close/>
                </a:path>
              </a:pathLst>
            </a:custGeom>
            <a:solidFill>
              <a:srgbClr val="743050">
                <a:alpha val="7843"/>
              </a:srgbClr>
            </a:solidFill>
          </p:spPr>
        </p:sp>
      </p:grpSp>
      <p:sp>
        <p:nvSpPr>
          <p:cNvPr id="11" name="TextBox 11"/>
          <p:cNvSpPr txBox="1"/>
          <p:nvPr/>
        </p:nvSpPr>
        <p:spPr>
          <a:xfrm>
            <a:off x="6685480" y="4263390"/>
            <a:ext cx="6573320" cy="3993786"/>
          </a:xfrm>
          <a:prstGeom prst="rect">
            <a:avLst/>
          </a:prstGeom>
        </p:spPr>
        <p:txBody>
          <a:bodyPr wrap="square" lIns="0" tIns="0" rIns="0" bIns="0" rtlCol="0" anchor="t">
            <a:spAutoFit/>
          </a:bodyPr>
          <a:lstStyle/>
          <a:p>
            <a:pPr>
              <a:lnSpc>
                <a:spcPts val="4480"/>
              </a:lnSpc>
              <a:spcBef>
                <a:spcPct val="0"/>
              </a:spcBef>
            </a:pPr>
            <a:r>
              <a:rPr lang="en-US" sz="3200" dirty="0">
                <a:solidFill>
                  <a:srgbClr val="2E4053"/>
                </a:solidFill>
                <a:latin typeface="Nourd"/>
              </a:rPr>
              <a:t>• Time of day;</a:t>
            </a:r>
          </a:p>
          <a:p>
            <a:pPr>
              <a:lnSpc>
                <a:spcPts val="4480"/>
              </a:lnSpc>
              <a:spcBef>
                <a:spcPct val="0"/>
              </a:spcBef>
            </a:pPr>
            <a:r>
              <a:rPr lang="en-US" sz="3200" dirty="0">
                <a:solidFill>
                  <a:srgbClr val="2E4053"/>
                </a:solidFill>
                <a:latin typeface="Nourd"/>
              </a:rPr>
              <a:t>• Meeting environment;</a:t>
            </a:r>
          </a:p>
          <a:p>
            <a:pPr>
              <a:lnSpc>
                <a:spcPts val="4480"/>
              </a:lnSpc>
              <a:spcBef>
                <a:spcPct val="0"/>
              </a:spcBef>
            </a:pPr>
            <a:r>
              <a:rPr lang="en-US" sz="3200" dirty="0">
                <a:solidFill>
                  <a:srgbClr val="2E4053"/>
                </a:solidFill>
                <a:latin typeface="Nourd"/>
              </a:rPr>
              <a:t>• Medication;</a:t>
            </a:r>
          </a:p>
          <a:p>
            <a:pPr>
              <a:lnSpc>
                <a:spcPts val="4480"/>
              </a:lnSpc>
              <a:spcBef>
                <a:spcPct val="0"/>
              </a:spcBef>
            </a:pPr>
            <a:r>
              <a:rPr lang="en-US" sz="3200" dirty="0">
                <a:solidFill>
                  <a:srgbClr val="2E4053"/>
                </a:solidFill>
                <a:latin typeface="Nourd"/>
              </a:rPr>
              <a:t>• Lack of sleep;</a:t>
            </a:r>
          </a:p>
          <a:p>
            <a:pPr>
              <a:lnSpc>
                <a:spcPts val="4480"/>
              </a:lnSpc>
              <a:spcBef>
                <a:spcPct val="0"/>
              </a:spcBef>
            </a:pPr>
            <a:r>
              <a:rPr lang="en-US" sz="3200" dirty="0">
                <a:solidFill>
                  <a:srgbClr val="2E4053"/>
                </a:solidFill>
                <a:latin typeface="Nourd"/>
              </a:rPr>
              <a:t>• Stress or fear;</a:t>
            </a:r>
          </a:p>
          <a:p>
            <a:pPr>
              <a:lnSpc>
                <a:spcPts val="4480"/>
              </a:lnSpc>
              <a:spcBef>
                <a:spcPct val="0"/>
              </a:spcBef>
            </a:pPr>
            <a:r>
              <a:rPr lang="en-US" sz="3200" dirty="0">
                <a:solidFill>
                  <a:srgbClr val="2E4053"/>
                </a:solidFill>
                <a:latin typeface="Nourd"/>
              </a:rPr>
              <a:t>• Grief or depression; and</a:t>
            </a:r>
          </a:p>
          <a:p>
            <a:pPr>
              <a:lnSpc>
                <a:spcPts val="4480"/>
              </a:lnSpc>
              <a:spcBef>
                <a:spcPct val="0"/>
              </a:spcBef>
            </a:pPr>
            <a:r>
              <a:rPr lang="en-US" sz="3200" dirty="0">
                <a:solidFill>
                  <a:srgbClr val="2E4053"/>
                </a:solidFill>
                <a:latin typeface="Nourd"/>
              </a:rPr>
              <a:t>• Health issues, such as illness.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6759" y="287998"/>
            <a:ext cx="17574482" cy="9621632"/>
            <a:chOff x="0" y="0"/>
            <a:chExt cx="15526178" cy="8500232"/>
          </a:xfrm>
        </p:grpSpPr>
        <p:sp>
          <p:nvSpPr>
            <p:cNvPr id="3" name="Freeform 3"/>
            <p:cNvSpPr/>
            <p:nvPr/>
          </p:nvSpPr>
          <p:spPr>
            <a:xfrm>
              <a:off x="31750" y="31750"/>
              <a:ext cx="15462678" cy="8436732"/>
            </a:xfrm>
            <a:custGeom>
              <a:avLst/>
              <a:gdLst/>
              <a:ahLst/>
              <a:cxnLst/>
              <a:rect l="l" t="t" r="r" b="b"/>
              <a:pathLst>
                <a:path w="15462678" h="8436732">
                  <a:moveTo>
                    <a:pt x="15369967" y="8436732"/>
                  </a:moveTo>
                  <a:lnTo>
                    <a:pt x="92710" y="8436732"/>
                  </a:lnTo>
                  <a:cubicBezTo>
                    <a:pt x="41910" y="8436732"/>
                    <a:pt x="0" y="8394822"/>
                    <a:pt x="0" y="8344022"/>
                  </a:cubicBezTo>
                  <a:lnTo>
                    <a:pt x="0" y="92710"/>
                  </a:lnTo>
                  <a:cubicBezTo>
                    <a:pt x="0" y="41910"/>
                    <a:pt x="41910" y="0"/>
                    <a:pt x="92710" y="0"/>
                  </a:cubicBezTo>
                  <a:lnTo>
                    <a:pt x="15368698" y="0"/>
                  </a:lnTo>
                  <a:cubicBezTo>
                    <a:pt x="15419498" y="0"/>
                    <a:pt x="15461408" y="41910"/>
                    <a:pt x="15461408" y="92710"/>
                  </a:cubicBezTo>
                  <a:lnTo>
                    <a:pt x="15461408" y="8342752"/>
                  </a:lnTo>
                  <a:cubicBezTo>
                    <a:pt x="15462678" y="8394822"/>
                    <a:pt x="15420767" y="8436732"/>
                    <a:pt x="15369967" y="8436732"/>
                  </a:cubicBezTo>
                  <a:close/>
                </a:path>
              </a:pathLst>
            </a:custGeom>
            <a:solidFill>
              <a:srgbClr val="FFFFFF">
                <a:alpha val="7843"/>
              </a:srgbClr>
            </a:solidFill>
          </p:spPr>
        </p:sp>
        <p:sp>
          <p:nvSpPr>
            <p:cNvPr id="4" name="Freeform 4"/>
            <p:cNvSpPr/>
            <p:nvPr/>
          </p:nvSpPr>
          <p:spPr>
            <a:xfrm>
              <a:off x="0" y="0"/>
              <a:ext cx="15526178" cy="8500232"/>
            </a:xfrm>
            <a:custGeom>
              <a:avLst/>
              <a:gdLst/>
              <a:ahLst/>
              <a:cxnLst/>
              <a:rect l="l" t="t" r="r" b="b"/>
              <a:pathLst>
                <a:path w="15526178" h="8500232">
                  <a:moveTo>
                    <a:pt x="15401717" y="59690"/>
                  </a:moveTo>
                  <a:cubicBezTo>
                    <a:pt x="15437278" y="59690"/>
                    <a:pt x="15466489" y="88900"/>
                    <a:pt x="15466489" y="124460"/>
                  </a:cubicBezTo>
                  <a:lnTo>
                    <a:pt x="15466489" y="8375772"/>
                  </a:lnTo>
                  <a:cubicBezTo>
                    <a:pt x="15466489" y="8411332"/>
                    <a:pt x="15437278" y="8440542"/>
                    <a:pt x="15401717" y="8440542"/>
                  </a:cubicBezTo>
                  <a:lnTo>
                    <a:pt x="124460" y="8440542"/>
                  </a:lnTo>
                  <a:cubicBezTo>
                    <a:pt x="88900" y="8440542"/>
                    <a:pt x="59690" y="8411332"/>
                    <a:pt x="59690" y="8375772"/>
                  </a:cubicBezTo>
                  <a:lnTo>
                    <a:pt x="59690" y="124460"/>
                  </a:lnTo>
                  <a:cubicBezTo>
                    <a:pt x="59690" y="88900"/>
                    <a:pt x="88900" y="59690"/>
                    <a:pt x="124460" y="59690"/>
                  </a:cubicBezTo>
                  <a:lnTo>
                    <a:pt x="15401717" y="59690"/>
                  </a:lnTo>
                  <a:moveTo>
                    <a:pt x="15401717" y="0"/>
                  </a:moveTo>
                  <a:lnTo>
                    <a:pt x="124460" y="0"/>
                  </a:lnTo>
                  <a:cubicBezTo>
                    <a:pt x="55880" y="0"/>
                    <a:pt x="0" y="55880"/>
                    <a:pt x="0" y="124460"/>
                  </a:cubicBezTo>
                  <a:lnTo>
                    <a:pt x="0" y="8375772"/>
                  </a:lnTo>
                  <a:cubicBezTo>
                    <a:pt x="0" y="8444352"/>
                    <a:pt x="55880" y="8500232"/>
                    <a:pt x="124460" y="8500232"/>
                  </a:cubicBezTo>
                  <a:lnTo>
                    <a:pt x="15401717" y="8500232"/>
                  </a:lnTo>
                  <a:cubicBezTo>
                    <a:pt x="15470298" y="8500232"/>
                    <a:pt x="15526178" y="8444352"/>
                    <a:pt x="15526178" y="8375772"/>
                  </a:cubicBezTo>
                  <a:lnTo>
                    <a:pt x="15526178" y="124460"/>
                  </a:lnTo>
                  <a:cubicBezTo>
                    <a:pt x="15526178" y="55880"/>
                    <a:pt x="15470298" y="0"/>
                    <a:pt x="15401717" y="0"/>
                  </a:cubicBezTo>
                  <a:close/>
                </a:path>
              </a:pathLst>
            </a:custGeom>
            <a:solidFill>
              <a:srgbClr val="743050">
                <a:alpha val="7843"/>
              </a:srgbClr>
            </a:solidFill>
          </p:spPr>
        </p:sp>
      </p:grpSp>
      <p:sp>
        <p:nvSpPr>
          <p:cNvPr id="5" name="TextBox 5"/>
          <p:cNvSpPr txBox="1"/>
          <p:nvPr/>
        </p:nvSpPr>
        <p:spPr>
          <a:xfrm>
            <a:off x="3699600" y="684554"/>
            <a:ext cx="11231700" cy="1693141"/>
          </a:xfrm>
          <a:prstGeom prst="rect">
            <a:avLst/>
          </a:prstGeom>
        </p:spPr>
        <p:txBody>
          <a:bodyPr lIns="0" tIns="0" rIns="0" bIns="0" rtlCol="0" anchor="t">
            <a:spAutoFit/>
          </a:bodyPr>
          <a:lstStyle/>
          <a:p>
            <a:pPr algn="ctr">
              <a:lnSpc>
                <a:spcPts val="6600"/>
              </a:lnSpc>
            </a:pPr>
            <a:r>
              <a:rPr lang="en-US" sz="6000">
                <a:solidFill>
                  <a:srgbClr val="743050"/>
                </a:solidFill>
                <a:latin typeface="Nourd Light Bold"/>
              </a:rPr>
              <a:t> (Dis)ability and </a:t>
            </a:r>
          </a:p>
          <a:p>
            <a:pPr algn="ctr">
              <a:lnSpc>
                <a:spcPts val="6600"/>
              </a:lnSpc>
            </a:pPr>
            <a:r>
              <a:rPr lang="en-US" sz="6000">
                <a:solidFill>
                  <a:srgbClr val="743050"/>
                </a:solidFill>
                <a:latin typeface="Nourd Light Bold"/>
              </a:rPr>
              <a:t>Financial Decision-Making</a:t>
            </a:r>
          </a:p>
        </p:txBody>
      </p:sp>
      <p:sp>
        <p:nvSpPr>
          <p:cNvPr id="6" name="TextBox 6"/>
          <p:cNvSpPr txBox="1"/>
          <p:nvPr/>
        </p:nvSpPr>
        <p:spPr>
          <a:xfrm>
            <a:off x="1028700" y="8423225"/>
            <a:ext cx="4434671" cy="412115"/>
          </a:xfrm>
          <a:prstGeom prst="rect">
            <a:avLst/>
          </a:prstGeom>
        </p:spPr>
        <p:txBody>
          <a:bodyPr lIns="0" tIns="0" rIns="0" bIns="0" rtlCol="0" anchor="t">
            <a:spAutoFit/>
          </a:bodyPr>
          <a:lstStyle/>
          <a:p>
            <a:pPr>
              <a:lnSpc>
                <a:spcPts val="3359"/>
              </a:lnSpc>
            </a:pPr>
            <a:endParaRPr/>
          </a:p>
        </p:txBody>
      </p:sp>
      <p:sp>
        <p:nvSpPr>
          <p:cNvPr id="7" name="TextBox 7"/>
          <p:cNvSpPr txBox="1"/>
          <p:nvPr/>
        </p:nvSpPr>
        <p:spPr>
          <a:xfrm>
            <a:off x="6926665" y="8423225"/>
            <a:ext cx="4434671" cy="412115"/>
          </a:xfrm>
          <a:prstGeom prst="rect">
            <a:avLst/>
          </a:prstGeom>
        </p:spPr>
        <p:txBody>
          <a:bodyPr lIns="0" tIns="0" rIns="0" bIns="0" rtlCol="0" anchor="t">
            <a:spAutoFit/>
          </a:bodyPr>
          <a:lstStyle/>
          <a:p>
            <a:pPr>
              <a:lnSpc>
                <a:spcPts val="3359"/>
              </a:lnSpc>
            </a:pPr>
            <a:endParaRPr/>
          </a:p>
        </p:txBody>
      </p:sp>
      <p:sp>
        <p:nvSpPr>
          <p:cNvPr id="8" name="TextBox 8"/>
          <p:cNvSpPr txBox="1"/>
          <p:nvPr/>
        </p:nvSpPr>
        <p:spPr>
          <a:xfrm>
            <a:off x="1200150" y="3198445"/>
            <a:ext cx="15887700" cy="6154593"/>
          </a:xfrm>
          <a:prstGeom prst="rect">
            <a:avLst/>
          </a:prstGeom>
        </p:spPr>
        <p:txBody>
          <a:bodyPr lIns="0" tIns="0" rIns="0" bIns="0" rtlCol="0" anchor="t">
            <a:spAutoFit/>
          </a:bodyPr>
          <a:lstStyle/>
          <a:p>
            <a:pPr>
              <a:lnSpc>
                <a:spcPts val="4900"/>
              </a:lnSpc>
              <a:spcBef>
                <a:spcPct val="0"/>
              </a:spcBef>
            </a:pPr>
            <a:r>
              <a:rPr lang="en-US" sz="3500">
                <a:solidFill>
                  <a:srgbClr val="743050"/>
                </a:solidFill>
                <a:latin typeface="Nourd"/>
              </a:rPr>
              <a:t>• Every adult is presumed to be capable of their own financial and investment decisions—even if they have a disability.</a:t>
            </a:r>
          </a:p>
          <a:p>
            <a:pPr>
              <a:lnSpc>
                <a:spcPts val="4900"/>
              </a:lnSpc>
              <a:spcBef>
                <a:spcPct val="0"/>
              </a:spcBef>
            </a:pPr>
            <a:endParaRPr lang="en-US" sz="3500">
              <a:solidFill>
                <a:srgbClr val="743050"/>
              </a:solidFill>
              <a:latin typeface="Nourd"/>
            </a:endParaRPr>
          </a:p>
          <a:p>
            <a:pPr>
              <a:lnSpc>
                <a:spcPts val="4900"/>
              </a:lnSpc>
              <a:spcBef>
                <a:spcPct val="0"/>
              </a:spcBef>
            </a:pPr>
            <a:r>
              <a:rPr lang="en-US" sz="3500">
                <a:solidFill>
                  <a:srgbClr val="743050"/>
                </a:solidFill>
                <a:latin typeface="Nourd"/>
              </a:rPr>
              <a:t>• Everyone needs different kinds of support with decision-making.</a:t>
            </a:r>
          </a:p>
          <a:p>
            <a:pPr>
              <a:lnSpc>
                <a:spcPts val="4900"/>
              </a:lnSpc>
              <a:spcBef>
                <a:spcPct val="0"/>
              </a:spcBef>
            </a:pPr>
            <a:endParaRPr lang="en-US" sz="3500">
              <a:solidFill>
                <a:srgbClr val="743050"/>
              </a:solidFill>
              <a:latin typeface="Nourd"/>
            </a:endParaRPr>
          </a:p>
          <a:p>
            <a:pPr>
              <a:lnSpc>
                <a:spcPts val="4900"/>
              </a:lnSpc>
              <a:spcBef>
                <a:spcPct val="0"/>
              </a:spcBef>
            </a:pPr>
            <a:r>
              <a:rPr lang="en-US" sz="3500">
                <a:solidFill>
                  <a:srgbClr val="743050"/>
                </a:solidFill>
                <a:latin typeface="Nourd"/>
              </a:rPr>
              <a:t>• Many people with disabilities who have an attorney, a representative, or a guardian can make some or all of their own decisions.</a:t>
            </a:r>
          </a:p>
          <a:p>
            <a:pPr>
              <a:lnSpc>
                <a:spcPts val="4900"/>
              </a:lnSpc>
              <a:spcBef>
                <a:spcPct val="0"/>
              </a:spcBef>
            </a:pPr>
            <a:endParaRPr lang="en-US" sz="3500">
              <a:solidFill>
                <a:srgbClr val="743050"/>
              </a:solidFill>
              <a:latin typeface="Nourd"/>
            </a:endParaRPr>
          </a:p>
          <a:p>
            <a:pPr>
              <a:lnSpc>
                <a:spcPts val="4900"/>
              </a:lnSpc>
              <a:spcBef>
                <a:spcPct val="0"/>
              </a:spcBef>
            </a:pPr>
            <a:r>
              <a:rPr lang="en-US" sz="3500">
                <a:solidFill>
                  <a:srgbClr val="743050"/>
                </a:solidFill>
                <a:latin typeface="Nourd"/>
              </a:rPr>
              <a:t>• People with dementia or other disabilities may need support to understand the concept of risk.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430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33921" r="35504" b="2962"/>
          <a:stretch>
            <a:fillRect/>
          </a:stretch>
        </p:blipFill>
        <p:spPr>
          <a:xfrm>
            <a:off x="13426243" y="0"/>
            <a:ext cx="4861757" cy="10287000"/>
          </a:xfrm>
          <a:prstGeom prst="rect">
            <a:avLst/>
          </a:prstGeom>
        </p:spPr>
      </p:pic>
      <p:sp>
        <p:nvSpPr>
          <p:cNvPr id="3" name="TextBox 3"/>
          <p:cNvSpPr txBox="1"/>
          <p:nvPr/>
        </p:nvSpPr>
        <p:spPr>
          <a:xfrm>
            <a:off x="1435294" y="1100700"/>
            <a:ext cx="11422906" cy="7356970"/>
          </a:xfrm>
          <a:prstGeom prst="rect">
            <a:avLst/>
          </a:prstGeom>
        </p:spPr>
        <p:txBody>
          <a:bodyPr lIns="0" tIns="0" rIns="0" bIns="0" rtlCol="0" anchor="t">
            <a:spAutoFit/>
          </a:bodyPr>
          <a:lstStyle/>
          <a:p>
            <a:pPr algn="ctr">
              <a:lnSpc>
                <a:spcPts val="8400"/>
              </a:lnSpc>
            </a:pPr>
            <a:r>
              <a:rPr lang="en-US" sz="6000">
                <a:solidFill>
                  <a:srgbClr val="FFFFFF"/>
                </a:solidFill>
                <a:latin typeface="Nourd Light"/>
              </a:rPr>
              <a:t>About the Canadian Centre for Elder Law (CCEL) </a:t>
            </a:r>
          </a:p>
          <a:p>
            <a:pPr>
              <a:lnSpc>
                <a:spcPts val="5195"/>
              </a:lnSpc>
            </a:pPr>
            <a:endParaRPr lang="en-US" sz="6000">
              <a:solidFill>
                <a:srgbClr val="FFFFFF"/>
              </a:solidFill>
              <a:latin typeface="Nourd Light"/>
            </a:endParaRPr>
          </a:p>
          <a:p>
            <a:pPr marL="801216" lvl="1" indent="-400608">
              <a:lnSpc>
                <a:spcPts val="5195"/>
              </a:lnSpc>
              <a:buFont typeface="Arial"/>
              <a:buChar char="•"/>
            </a:pPr>
            <a:r>
              <a:rPr lang="en-US" sz="3711">
                <a:solidFill>
                  <a:srgbClr val="FFFFFF"/>
                </a:solidFill>
                <a:latin typeface="Nourd Light"/>
              </a:rPr>
              <a:t>Legal Research </a:t>
            </a:r>
          </a:p>
          <a:p>
            <a:pPr marL="801216" lvl="1" indent="-400608">
              <a:lnSpc>
                <a:spcPts val="5195"/>
              </a:lnSpc>
              <a:buFont typeface="Arial"/>
              <a:buChar char="•"/>
            </a:pPr>
            <a:r>
              <a:rPr lang="en-US" sz="3711">
                <a:solidFill>
                  <a:srgbClr val="FFFFFF"/>
                </a:solidFill>
                <a:latin typeface="Nourd Light"/>
              </a:rPr>
              <a:t>Law Reform</a:t>
            </a:r>
          </a:p>
          <a:p>
            <a:pPr marL="801216" lvl="1" indent="-400608">
              <a:lnSpc>
                <a:spcPts val="5195"/>
              </a:lnSpc>
              <a:buFont typeface="Arial"/>
              <a:buChar char="•"/>
            </a:pPr>
            <a:r>
              <a:rPr lang="en-US" sz="3711">
                <a:solidFill>
                  <a:srgbClr val="FFFFFF"/>
                </a:solidFill>
                <a:latin typeface="Nourd Light"/>
              </a:rPr>
              <a:t>Legal Education</a:t>
            </a:r>
          </a:p>
          <a:p>
            <a:pPr marL="801216" lvl="1" indent="-400608">
              <a:lnSpc>
                <a:spcPts val="5195"/>
              </a:lnSpc>
              <a:buFont typeface="Arial"/>
              <a:buChar char="•"/>
            </a:pPr>
            <a:r>
              <a:rPr lang="en-US" sz="3711">
                <a:solidFill>
                  <a:srgbClr val="FFFFFF"/>
                </a:solidFill>
                <a:latin typeface="Nourd Light"/>
              </a:rPr>
              <a:t>Outreach</a:t>
            </a:r>
          </a:p>
          <a:p>
            <a:pPr>
              <a:lnSpc>
                <a:spcPts val="5195"/>
              </a:lnSpc>
            </a:pPr>
            <a:endParaRPr lang="en-US" sz="3711">
              <a:solidFill>
                <a:srgbClr val="FFFFFF"/>
              </a:solidFill>
              <a:latin typeface="Nourd Light"/>
            </a:endParaRPr>
          </a:p>
          <a:p>
            <a:pPr algn="ctr">
              <a:lnSpc>
                <a:spcPts val="5195"/>
              </a:lnSpc>
            </a:pPr>
            <a:r>
              <a:rPr lang="en-US" sz="3711">
                <a:solidFill>
                  <a:srgbClr val="FFFFFF"/>
                </a:solidFill>
                <a:latin typeface="Nourd Light"/>
              </a:rPr>
              <a:t>Part of the BC Law Institute, BC’s law reform agency</a:t>
            </a:r>
          </a:p>
          <a:p>
            <a:pPr algn="ctr">
              <a:lnSpc>
                <a:spcPts val="5195"/>
              </a:lnSpc>
            </a:pPr>
            <a:r>
              <a:rPr lang="en-US" sz="3711" u="sng">
                <a:solidFill>
                  <a:srgbClr val="FFFFFF"/>
                </a:solidFill>
                <a:latin typeface="Nourd Light"/>
              </a:rPr>
              <a:t>www.bcli.org/ccel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0BABF"/>
        </a:solidFill>
        <a:effectLst/>
      </p:bgPr>
    </p:bg>
    <p:spTree>
      <p:nvGrpSpPr>
        <p:cNvPr id="1" name=""/>
        <p:cNvGrpSpPr/>
        <p:nvPr/>
      </p:nvGrpSpPr>
      <p:grpSpPr>
        <a:xfrm>
          <a:off x="0" y="0"/>
          <a:ext cx="0" cy="0"/>
          <a:chOff x="0" y="0"/>
          <a:chExt cx="0" cy="0"/>
        </a:xfrm>
      </p:grpSpPr>
      <p:grpSp>
        <p:nvGrpSpPr>
          <p:cNvPr id="2" name="Group 2"/>
          <p:cNvGrpSpPr/>
          <p:nvPr/>
        </p:nvGrpSpPr>
        <p:grpSpPr>
          <a:xfrm>
            <a:off x="356759" y="379162"/>
            <a:ext cx="17574482" cy="9528676"/>
            <a:chOff x="0" y="0"/>
            <a:chExt cx="15526178" cy="8418110"/>
          </a:xfrm>
        </p:grpSpPr>
        <p:sp>
          <p:nvSpPr>
            <p:cNvPr id="3" name="Freeform 3"/>
            <p:cNvSpPr/>
            <p:nvPr/>
          </p:nvSpPr>
          <p:spPr>
            <a:xfrm>
              <a:off x="31750" y="31750"/>
              <a:ext cx="15462678" cy="8354609"/>
            </a:xfrm>
            <a:custGeom>
              <a:avLst/>
              <a:gdLst/>
              <a:ahLst/>
              <a:cxnLst/>
              <a:rect l="l" t="t" r="r" b="b"/>
              <a:pathLst>
                <a:path w="15462678" h="8354609">
                  <a:moveTo>
                    <a:pt x="15369967" y="8354609"/>
                  </a:moveTo>
                  <a:lnTo>
                    <a:pt x="92710" y="8354609"/>
                  </a:lnTo>
                  <a:cubicBezTo>
                    <a:pt x="41910" y="8354609"/>
                    <a:pt x="0" y="8312700"/>
                    <a:pt x="0" y="8261900"/>
                  </a:cubicBezTo>
                  <a:lnTo>
                    <a:pt x="0" y="92710"/>
                  </a:lnTo>
                  <a:cubicBezTo>
                    <a:pt x="0" y="41910"/>
                    <a:pt x="41910" y="0"/>
                    <a:pt x="92710" y="0"/>
                  </a:cubicBezTo>
                  <a:lnTo>
                    <a:pt x="15368698" y="0"/>
                  </a:lnTo>
                  <a:cubicBezTo>
                    <a:pt x="15419498" y="0"/>
                    <a:pt x="15461408" y="41910"/>
                    <a:pt x="15461408" y="92710"/>
                  </a:cubicBezTo>
                  <a:lnTo>
                    <a:pt x="15461408" y="8260630"/>
                  </a:lnTo>
                  <a:cubicBezTo>
                    <a:pt x="15462678" y="8312700"/>
                    <a:pt x="15420767" y="8354609"/>
                    <a:pt x="15369967" y="8354609"/>
                  </a:cubicBezTo>
                  <a:close/>
                </a:path>
              </a:pathLst>
            </a:custGeom>
            <a:solidFill>
              <a:srgbClr val="FFFFFF">
                <a:alpha val="7843"/>
              </a:srgbClr>
            </a:solidFill>
          </p:spPr>
        </p:sp>
        <p:sp>
          <p:nvSpPr>
            <p:cNvPr id="4" name="Freeform 4"/>
            <p:cNvSpPr/>
            <p:nvPr/>
          </p:nvSpPr>
          <p:spPr>
            <a:xfrm>
              <a:off x="0" y="0"/>
              <a:ext cx="15526178" cy="8418110"/>
            </a:xfrm>
            <a:custGeom>
              <a:avLst/>
              <a:gdLst/>
              <a:ahLst/>
              <a:cxnLst/>
              <a:rect l="l" t="t" r="r" b="b"/>
              <a:pathLst>
                <a:path w="15526178" h="8418110">
                  <a:moveTo>
                    <a:pt x="15401717" y="59690"/>
                  </a:moveTo>
                  <a:cubicBezTo>
                    <a:pt x="15437278" y="59690"/>
                    <a:pt x="15466489" y="88900"/>
                    <a:pt x="15466489" y="124460"/>
                  </a:cubicBezTo>
                  <a:lnTo>
                    <a:pt x="15466489" y="8293650"/>
                  </a:lnTo>
                  <a:cubicBezTo>
                    <a:pt x="15466489" y="8329209"/>
                    <a:pt x="15437278" y="8358420"/>
                    <a:pt x="15401717" y="8358420"/>
                  </a:cubicBezTo>
                  <a:lnTo>
                    <a:pt x="124460" y="8358420"/>
                  </a:lnTo>
                  <a:cubicBezTo>
                    <a:pt x="88900" y="8358420"/>
                    <a:pt x="59690" y="8329209"/>
                    <a:pt x="59690" y="8293650"/>
                  </a:cubicBezTo>
                  <a:lnTo>
                    <a:pt x="59690" y="124460"/>
                  </a:lnTo>
                  <a:cubicBezTo>
                    <a:pt x="59690" y="88900"/>
                    <a:pt x="88900" y="59690"/>
                    <a:pt x="124460" y="59690"/>
                  </a:cubicBezTo>
                  <a:lnTo>
                    <a:pt x="15401717" y="59690"/>
                  </a:lnTo>
                  <a:moveTo>
                    <a:pt x="15401717" y="0"/>
                  </a:moveTo>
                  <a:lnTo>
                    <a:pt x="124460" y="0"/>
                  </a:lnTo>
                  <a:cubicBezTo>
                    <a:pt x="55880" y="0"/>
                    <a:pt x="0" y="55880"/>
                    <a:pt x="0" y="124460"/>
                  </a:cubicBezTo>
                  <a:lnTo>
                    <a:pt x="0" y="8293650"/>
                  </a:lnTo>
                  <a:cubicBezTo>
                    <a:pt x="0" y="8362230"/>
                    <a:pt x="55880" y="8418110"/>
                    <a:pt x="124460" y="8418110"/>
                  </a:cubicBezTo>
                  <a:lnTo>
                    <a:pt x="15401717" y="8418110"/>
                  </a:lnTo>
                  <a:cubicBezTo>
                    <a:pt x="15470298" y="8418110"/>
                    <a:pt x="15526178" y="8362230"/>
                    <a:pt x="15526178" y="8293650"/>
                  </a:cubicBezTo>
                  <a:lnTo>
                    <a:pt x="15526178" y="124460"/>
                  </a:lnTo>
                  <a:cubicBezTo>
                    <a:pt x="15526178" y="55880"/>
                    <a:pt x="15470298" y="0"/>
                    <a:pt x="15401717" y="0"/>
                  </a:cubicBezTo>
                  <a:close/>
                </a:path>
              </a:pathLst>
            </a:custGeom>
            <a:solidFill>
              <a:srgbClr val="153E5A">
                <a:alpha val="7843"/>
              </a:srgbClr>
            </a:solidFill>
          </p:spPr>
        </p:sp>
      </p:grpSp>
      <p:pic>
        <p:nvPicPr>
          <p:cNvPr id="5" name="Picture 5"/>
          <p:cNvPicPr>
            <a:picLocks noChangeAspect="1"/>
          </p:cNvPicPr>
          <p:nvPr/>
        </p:nvPicPr>
        <p:blipFill>
          <a:blip r:embed="rId3"/>
          <a:srcRect/>
          <a:stretch>
            <a:fillRect/>
          </a:stretch>
        </p:blipFill>
        <p:spPr>
          <a:xfrm>
            <a:off x="13646351" y="3596525"/>
            <a:ext cx="3955849" cy="3197644"/>
          </a:xfrm>
          <a:prstGeom prst="rect">
            <a:avLst/>
          </a:prstGeom>
        </p:spPr>
      </p:pic>
      <p:sp>
        <p:nvSpPr>
          <p:cNvPr id="6" name="TextBox 6"/>
          <p:cNvSpPr txBox="1"/>
          <p:nvPr/>
        </p:nvSpPr>
        <p:spPr>
          <a:xfrm>
            <a:off x="3421338" y="655168"/>
            <a:ext cx="11633180" cy="903605"/>
          </a:xfrm>
          <a:prstGeom prst="rect">
            <a:avLst/>
          </a:prstGeom>
        </p:spPr>
        <p:txBody>
          <a:bodyPr lIns="0" tIns="0" rIns="0" bIns="0" rtlCol="0" anchor="t">
            <a:spAutoFit/>
          </a:bodyPr>
          <a:lstStyle/>
          <a:p>
            <a:pPr algn="ctr">
              <a:lnSpc>
                <a:spcPts val="7040"/>
              </a:lnSpc>
            </a:pPr>
            <a:r>
              <a:rPr lang="en-US" sz="6400">
                <a:solidFill>
                  <a:srgbClr val="153E5A"/>
                </a:solidFill>
                <a:latin typeface="Nourd Light Bold"/>
              </a:rPr>
              <a:t>Supported Decision-making </a:t>
            </a:r>
          </a:p>
        </p:txBody>
      </p:sp>
      <p:sp>
        <p:nvSpPr>
          <p:cNvPr id="7" name="TextBox 7"/>
          <p:cNvSpPr txBox="1"/>
          <p:nvPr/>
        </p:nvSpPr>
        <p:spPr>
          <a:xfrm>
            <a:off x="1028700" y="8423225"/>
            <a:ext cx="4434671" cy="412115"/>
          </a:xfrm>
          <a:prstGeom prst="rect">
            <a:avLst/>
          </a:prstGeom>
        </p:spPr>
        <p:txBody>
          <a:bodyPr lIns="0" tIns="0" rIns="0" bIns="0" rtlCol="0" anchor="t">
            <a:spAutoFit/>
          </a:bodyPr>
          <a:lstStyle/>
          <a:p>
            <a:pPr>
              <a:lnSpc>
                <a:spcPts val="3359"/>
              </a:lnSpc>
            </a:pPr>
            <a:endParaRPr/>
          </a:p>
        </p:txBody>
      </p:sp>
      <p:sp>
        <p:nvSpPr>
          <p:cNvPr id="8" name="TextBox 8"/>
          <p:cNvSpPr txBox="1"/>
          <p:nvPr/>
        </p:nvSpPr>
        <p:spPr>
          <a:xfrm>
            <a:off x="6926665" y="8423225"/>
            <a:ext cx="4434671" cy="412115"/>
          </a:xfrm>
          <a:prstGeom prst="rect">
            <a:avLst/>
          </a:prstGeom>
        </p:spPr>
        <p:txBody>
          <a:bodyPr lIns="0" tIns="0" rIns="0" bIns="0" rtlCol="0" anchor="t">
            <a:spAutoFit/>
          </a:bodyPr>
          <a:lstStyle/>
          <a:p>
            <a:pPr>
              <a:lnSpc>
                <a:spcPts val="3359"/>
              </a:lnSpc>
            </a:pPr>
            <a:endParaRPr/>
          </a:p>
        </p:txBody>
      </p:sp>
      <p:sp>
        <p:nvSpPr>
          <p:cNvPr id="9" name="TextBox 9"/>
          <p:cNvSpPr txBox="1"/>
          <p:nvPr/>
        </p:nvSpPr>
        <p:spPr>
          <a:xfrm>
            <a:off x="1657350" y="2095912"/>
            <a:ext cx="12953242" cy="7362825"/>
          </a:xfrm>
          <a:prstGeom prst="rect">
            <a:avLst/>
          </a:prstGeom>
        </p:spPr>
        <p:txBody>
          <a:bodyPr lIns="0" tIns="0" rIns="0" bIns="0" rtlCol="0" anchor="t">
            <a:spAutoFit/>
          </a:bodyPr>
          <a:lstStyle/>
          <a:p>
            <a:pPr>
              <a:lnSpc>
                <a:spcPts val="4480"/>
              </a:lnSpc>
            </a:pPr>
            <a:r>
              <a:rPr lang="en-US" sz="3200">
                <a:solidFill>
                  <a:srgbClr val="153E5A"/>
                </a:solidFill>
                <a:latin typeface="Nourd"/>
              </a:rPr>
              <a:t>Supported decision-making is when people get the support of friends, family members, and other people they trust to help them understand information and make choices. </a:t>
            </a:r>
          </a:p>
          <a:p>
            <a:pPr>
              <a:lnSpc>
                <a:spcPts val="4480"/>
              </a:lnSpc>
            </a:pPr>
            <a:endParaRPr lang="en-US" sz="3200">
              <a:solidFill>
                <a:srgbClr val="153E5A"/>
              </a:solidFill>
              <a:latin typeface="Nourd"/>
            </a:endParaRPr>
          </a:p>
          <a:p>
            <a:pPr>
              <a:lnSpc>
                <a:spcPts val="4480"/>
              </a:lnSpc>
            </a:pPr>
            <a:r>
              <a:rPr lang="en-US" sz="3200">
                <a:solidFill>
                  <a:srgbClr val="153E5A"/>
                </a:solidFill>
                <a:latin typeface="Nourd"/>
              </a:rPr>
              <a:t>• Supported decision-making allows people to make their own decisions.</a:t>
            </a:r>
          </a:p>
          <a:p>
            <a:pPr>
              <a:lnSpc>
                <a:spcPts val="4480"/>
              </a:lnSpc>
            </a:pPr>
            <a:endParaRPr lang="en-US" sz="3200">
              <a:solidFill>
                <a:srgbClr val="153E5A"/>
              </a:solidFill>
              <a:latin typeface="Nourd"/>
            </a:endParaRPr>
          </a:p>
          <a:p>
            <a:pPr>
              <a:lnSpc>
                <a:spcPts val="4480"/>
              </a:lnSpc>
            </a:pPr>
            <a:r>
              <a:rPr lang="en-US" sz="3200">
                <a:solidFill>
                  <a:srgbClr val="153E5A"/>
                </a:solidFill>
                <a:latin typeface="Nourd"/>
              </a:rPr>
              <a:t>• Supportive decision-makers “support” a person to</a:t>
            </a:r>
          </a:p>
          <a:p>
            <a:pPr marL="1381761" lvl="2" indent="-460587">
              <a:lnSpc>
                <a:spcPts val="4480"/>
              </a:lnSpc>
              <a:buFont typeface="Arial"/>
              <a:buChar char="⚬"/>
            </a:pPr>
            <a:r>
              <a:rPr lang="en-US" sz="3200">
                <a:solidFill>
                  <a:srgbClr val="153E5A"/>
                </a:solidFill>
                <a:latin typeface="Nourd"/>
              </a:rPr>
              <a:t>Understand the issues involved in a decision;</a:t>
            </a:r>
          </a:p>
          <a:p>
            <a:pPr marL="1381761" lvl="2" indent="-460587">
              <a:lnSpc>
                <a:spcPts val="4480"/>
              </a:lnSpc>
              <a:buFont typeface="Arial"/>
              <a:buChar char="⚬"/>
            </a:pPr>
            <a:r>
              <a:rPr lang="en-US" sz="3200">
                <a:solidFill>
                  <a:srgbClr val="153E5A"/>
                </a:solidFill>
                <a:latin typeface="Nourd"/>
              </a:rPr>
              <a:t>Understand the consequences of a decision;</a:t>
            </a:r>
          </a:p>
          <a:p>
            <a:pPr marL="1381761" lvl="2" indent="-460587">
              <a:lnSpc>
                <a:spcPts val="4480"/>
              </a:lnSpc>
              <a:buFont typeface="Arial"/>
              <a:buChar char="⚬"/>
            </a:pPr>
            <a:r>
              <a:rPr lang="en-US" sz="3200">
                <a:solidFill>
                  <a:srgbClr val="153E5A"/>
                </a:solidFill>
                <a:latin typeface="Nourd"/>
              </a:rPr>
              <a:t>Access appropriate assistance or information to help them make a decision; and</a:t>
            </a:r>
          </a:p>
          <a:p>
            <a:pPr marL="1381760" lvl="2" indent="-460587">
              <a:lnSpc>
                <a:spcPts val="4480"/>
              </a:lnSpc>
              <a:buFont typeface="Arial"/>
              <a:buChar char="⚬"/>
            </a:pPr>
            <a:r>
              <a:rPr lang="en-US" sz="3200">
                <a:solidFill>
                  <a:srgbClr val="153E5A"/>
                </a:solidFill>
                <a:latin typeface="Nourd"/>
              </a:rPr>
              <a:t>Express their views.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0BABF"/>
        </a:solidFill>
        <a:effectLst/>
      </p:bgPr>
    </p:bg>
    <p:spTree>
      <p:nvGrpSpPr>
        <p:cNvPr id="1" name=""/>
        <p:cNvGrpSpPr/>
        <p:nvPr/>
      </p:nvGrpSpPr>
      <p:grpSpPr>
        <a:xfrm>
          <a:off x="0" y="0"/>
          <a:ext cx="0" cy="0"/>
          <a:chOff x="0" y="0"/>
          <a:chExt cx="0" cy="0"/>
        </a:xfrm>
      </p:grpSpPr>
      <p:sp>
        <p:nvSpPr>
          <p:cNvPr id="2" name="TextBox 2"/>
          <p:cNvSpPr txBox="1"/>
          <p:nvPr/>
        </p:nvSpPr>
        <p:spPr>
          <a:xfrm>
            <a:off x="3421338" y="1607668"/>
            <a:ext cx="11633180" cy="903605"/>
          </a:xfrm>
          <a:prstGeom prst="rect">
            <a:avLst/>
          </a:prstGeom>
        </p:spPr>
        <p:txBody>
          <a:bodyPr lIns="0" tIns="0" rIns="0" bIns="0" rtlCol="0" anchor="t">
            <a:spAutoFit/>
          </a:bodyPr>
          <a:lstStyle/>
          <a:p>
            <a:pPr algn="ctr">
              <a:lnSpc>
                <a:spcPts val="7040"/>
              </a:lnSpc>
            </a:pPr>
            <a:r>
              <a:rPr lang="en-US" sz="6400">
                <a:solidFill>
                  <a:srgbClr val="153E5A"/>
                </a:solidFill>
                <a:latin typeface="Nourd Light Bold"/>
              </a:rPr>
              <a:t>Supported Decision-making </a:t>
            </a:r>
          </a:p>
        </p:txBody>
      </p:sp>
      <p:sp>
        <p:nvSpPr>
          <p:cNvPr id="3" name="TextBox 3"/>
          <p:cNvSpPr txBox="1"/>
          <p:nvPr/>
        </p:nvSpPr>
        <p:spPr>
          <a:xfrm>
            <a:off x="1028700" y="8423225"/>
            <a:ext cx="4434671" cy="412115"/>
          </a:xfrm>
          <a:prstGeom prst="rect">
            <a:avLst/>
          </a:prstGeom>
        </p:spPr>
        <p:txBody>
          <a:bodyPr lIns="0" tIns="0" rIns="0" bIns="0" rtlCol="0" anchor="t">
            <a:spAutoFit/>
          </a:bodyPr>
          <a:lstStyle/>
          <a:p>
            <a:pPr>
              <a:lnSpc>
                <a:spcPts val="3359"/>
              </a:lnSpc>
            </a:pPr>
            <a:endParaRPr/>
          </a:p>
        </p:txBody>
      </p:sp>
      <p:grpSp>
        <p:nvGrpSpPr>
          <p:cNvPr id="4" name="Group 4"/>
          <p:cNvGrpSpPr/>
          <p:nvPr/>
        </p:nvGrpSpPr>
        <p:grpSpPr>
          <a:xfrm>
            <a:off x="356759" y="379162"/>
            <a:ext cx="17574482" cy="9528676"/>
            <a:chOff x="0" y="0"/>
            <a:chExt cx="15526178" cy="8418110"/>
          </a:xfrm>
        </p:grpSpPr>
        <p:sp>
          <p:nvSpPr>
            <p:cNvPr id="5" name="Freeform 5"/>
            <p:cNvSpPr/>
            <p:nvPr/>
          </p:nvSpPr>
          <p:spPr>
            <a:xfrm>
              <a:off x="31750" y="31750"/>
              <a:ext cx="15462678" cy="8354609"/>
            </a:xfrm>
            <a:custGeom>
              <a:avLst/>
              <a:gdLst/>
              <a:ahLst/>
              <a:cxnLst/>
              <a:rect l="l" t="t" r="r" b="b"/>
              <a:pathLst>
                <a:path w="15462678" h="8354609">
                  <a:moveTo>
                    <a:pt x="15369967" y="8354609"/>
                  </a:moveTo>
                  <a:lnTo>
                    <a:pt x="92710" y="8354609"/>
                  </a:lnTo>
                  <a:cubicBezTo>
                    <a:pt x="41910" y="8354609"/>
                    <a:pt x="0" y="8312700"/>
                    <a:pt x="0" y="8261900"/>
                  </a:cubicBezTo>
                  <a:lnTo>
                    <a:pt x="0" y="92710"/>
                  </a:lnTo>
                  <a:cubicBezTo>
                    <a:pt x="0" y="41910"/>
                    <a:pt x="41910" y="0"/>
                    <a:pt x="92710" y="0"/>
                  </a:cubicBezTo>
                  <a:lnTo>
                    <a:pt x="15368698" y="0"/>
                  </a:lnTo>
                  <a:cubicBezTo>
                    <a:pt x="15419498" y="0"/>
                    <a:pt x="15461408" y="41910"/>
                    <a:pt x="15461408" y="92710"/>
                  </a:cubicBezTo>
                  <a:lnTo>
                    <a:pt x="15461408" y="8260630"/>
                  </a:lnTo>
                  <a:cubicBezTo>
                    <a:pt x="15462678" y="8312700"/>
                    <a:pt x="15420767" y="8354609"/>
                    <a:pt x="15369967" y="8354609"/>
                  </a:cubicBezTo>
                  <a:close/>
                </a:path>
              </a:pathLst>
            </a:custGeom>
            <a:solidFill>
              <a:srgbClr val="FFFFFF">
                <a:alpha val="7843"/>
              </a:srgbClr>
            </a:solidFill>
          </p:spPr>
        </p:sp>
        <p:sp>
          <p:nvSpPr>
            <p:cNvPr id="6" name="Freeform 6"/>
            <p:cNvSpPr/>
            <p:nvPr/>
          </p:nvSpPr>
          <p:spPr>
            <a:xfrm>
              <a:off x="0" y="0"/>
              <a:ext cx="15526178" cy="8418110"/>
            </a:xfrm>
            <a:custGeom>
              <a:avLst/>
              <a:gdLst/>
              <a:ahLst/>
              <a:cxnLst/>
              <a:rect l="l" t="t" r="r" b="b"/>
              <a:pathLst>
                <a:path w="15526178" h="8418110">
                  <a:moveTo>
                    <a:pt x="15401717" y="59690"/>
                  </a:moveTo>
                  <a:cubicBezTo>
                    <a:pt x="15437278" y="59690"/>
                    <a:pt x="15466489" y="88900"/>
                    <a:pt x="15466489" y="124460"/>
                  </a:cubicBezTo>
                  <a:lnTo>
                    <a:pt x="15466489" y="8293650"/>
                  </a:lnTo>
                  <a:cubicBezTo>
                    <a:pt x="15466489" y="8329209"/>
                    <a:pt x="15437278" y="8358420"/>
                    <a:pt x="15401717" y="8358420"/>
                  </a:cubicBezTo>
                  <a:lnTo>
                    <a:pt x="124460" y="8358420"/>
                  </a:lnTo>
                  <a:cubicBezTo>
                    <a:pt x="88900" y="8358420"/>
                    <a:pt x="59690" y="8329209"/>
                    <a:pt x="59690" y="8293650"/>
                  </a:cubicBezTo>
                  <a:lnTo>
                    <a:pt x="59690" y="124460"/>
                  </a:lnTo>
                  <a:cubicBezTo>
                    <a:pt x="59690" y="88900"/>
                    <a:pt x="88900" y="59690"/>
                    <a:pt x="124460" y="59690"/>
                  </a:cubicBezTo>
                  <a:lnTo>
                    <a:pt x="15401717" y="59690"/>
                  </a:lnTo>
                  <a:moveTo>
                    <a:pt x="15401717" y="0"/>
                  </a:moveTo>
                  <a:lnTo>
                    <a:pt x="124460" y="0"/>
                  </a:lnTo>
                  <a:cubicBezTo>
                    <a:pt x="55880" y="0"/>
                    <a:pt x="0" y="55880"/>
                    <a:pt x="0" y="124460"/>
                  </a:cubicBezTo>
                  <a:lnTo>
                    <a:pt x="0" y="8293650"/>
                  </a:lnTo>
                  <a:cubicBezTo>
                    <a:pt x="0" y="8362230"/>
                    <a:pt x="55880" y="8418110"/>
                    <a:pt x="124460" y="8418110"/>
                  </a:cubicBezTo>
                  <a:lnTo>
                    <a:pt x="15401717" y="8418110"/>
                  </a:lnTo>
                  <a:cubicBezTo>
                    <a:pt x="15470298" y="8418110"/>
                    <a:pt x="15526178" y="8362230"/>
                    <a:pt x="15526178" y="8293650"/>
                  </a:cubicBezTo>
                  <a:lnTo>
                    <a:pt x="15526178" y="124460"/>
                  </a:lnTo>
                  <a:cubicBezTo>
                    <a:pt x="15526178" y="55880"/>
                    <a:pt x="15470298" y="0"/>
                    <a:pt x="15401717" y="0"/>
                  </a:cubicBezTo>
                  <a:close/>
                </a:path>
              </a:pathLst>
            </a:custGeom>
            <a:solidFill>
              <a:srgbClr val="153E5A">
                <a:alpha val="7843"/>
              </a:srgbClr>
            </a:solidFill>
          </p:spPr>
        </p:sp>
      </p:grpSp>
      <p:sp>
        <p:nvSpPr>
          <p:cNvPr id="7" name="TextBox 7"/>
          <p:cNvSpPr txBox="1"/>
          <p:nvPr/>
        </p:nvSpPr>
        <p:spPr>
          <a:xfrm>
            <a:off x="6926665" y="8423225"/>
            <a:ext cx="4434671" cy="412115"/>
          </a:xfrm>
          <a:prstGeom prst="rect">
            <a:avLst/>
          </a:prstGeom>
        </p:spPr>
        <p:txBody>
          <a:bodyPr lIns="0" tIns="0" rIns="0" bIns="0" rtlCol="0" anchor="t">
            <a:spAutoFit/>
          </a:bodyPr>
          <a:lstStyle/>
          <a:p>
            <a:pPr>
              <a:lnSpc>
                <a:spcPts val="3359"/>
              </a:lnSpc>
            </a:pPr>
            <a:endParaRPr/>
          </a:p>
        </p:txBody>
      </p:sp>
      <p:sp>
        <p:nvSpPr>
          <p:cNvPr id="8" name="TextBox 8"/>
          <p:cNvSpPr txBox="1"/>
          <p:nvPr/>
        </p:nvSpPr>
        <p:spPr>
          <a:xfrm>
            <a:off x="12358360" y="8105725"/>
            <a:ext cx="4434671" cy="412115"/>
          </a:xfrm>
          <a:prstGeom prst="rect">
            <a:avLst/>
          </a:prstGeom>
        </p:spPr>
        <p:txBody>
          <a:bodyPr lIns="0" tIns="0" rIns="0" bIns="0" rtlCol="0" anchor="t">
            <a:spAutoFit/>
          </a:bodyPr>
          <a:lstStyle/>
          <a:p>
            <a:pPr>
              <a:lnSpc>
                <a:spcPts val="3359"/>
              </a:lnSpc>
            </a:pPr>
            <a:endParaRPr/>
          </a:p>
        </p:txBody>
      </p:sp>
      <p:sp>
        <p:nvSpPr>
          <p:cNvPr id="9" name="TextBox 9"/>
          <p:cNvSpPr txBox="1"/>
          <p:nvPr/>
        </p:nvSpPr>
        <p:spPr>
          <a:xfrm>
            <a:off x="3592788" y="3364180"/>
            <a:ext cx="12953242" cy="5680710"/>
          </a:xfrm>
          <a:prstGeom prst="rect">
            <a:avLst/>
          </a:prstGeom>
        </p:spPr>
        <p:txBody>
          <a:bodyPr lIns="0" tIns="0" rIns="0" bIns="0" rtlCol="0" anchor="t">
            <a:spAutoFit/>
          </a:bodyPr>
          <a:lstStyle/>
          <a:p>
            <a:pPr marL="777241" lvl="1" indent="-388620">
              <a:lnSpc>
                <a:spcPts val="5040"/>
              </a:lnSpc>
              <a:buFont typeface="Arial"/>
              <a:buChar char="•"/>
            </a:pPr>
            <a:r>
              <a:rPr lang="en-US" sz="3600">
                <a:solidFill>
                  <a:srgbClr val="153E5A"/>
                </a:solidFill>
                <a:latin typeface="Nourd"/>
              </a:rPr>
              <a:t>Supported decision-making is less familiar</a:t>
            </a:r>
          </a:p>
          <a:p>
            <a:pPr>
              <a:lnSpc>
                <a:spcPts val="5040"/>
              </a:lnSpc>
            </a:pPr>
            <a:endParaRPr lang="en-US" sz="3600">
              <a:solidFill>
                <a:srgbClr val="153E5A"/>
              </a:solidFill>
              <a:latin typeface="Nourd"/>
            </a:endParaRPr>
          </a:p>
          <a:p>
            <a:pPr marL="777241" lvl="1" indent="-388620">
              <a:lnSpc>
                <a:spcPts val="5040"/>
              </a:lnSpc>
              <a:buFont typeface="Arial"/>
              <a:buChar char="•"/>
            </a:pPr>
            <a:r>
              <a:rPr lang="en-US" sz="3600">
                <a:solidFill>
                  <a:srgbClr val="153E5A"/>
                </a:solidFill>
                <a:latin typeface="Nourd"/>
              </a:rPr>
              <a:t>Perceived risk to financial institution</a:t>
            </a:r>
          </a:p>
          <a:p>
            <a:pPr>
              <a:lnSpc>
                <a:spcPts val="5040"/>
              </a:lnSpc>
            </a:pPr>
            <a:endParaRPr lang="en-US" sz="3600">
              <a:solidFill>
                <a:srgbClr val="153E5A"/>
              </a:solidFill>
              <a:latin typeface="Nourd"/>
            </a:endParaRPr>
          </a:p>
          <a:p>
            <a:pPr marL="777241" lvl="1" indent="-388620">
              <a:lnSpc>
                <a:spcPts val="5040"/>
              </a:lnSpc>
              <a:buFont typeface="Arial"/>
              <a:buChar char="•"/>
            </a:pPr>
            <a:r>
              <a:rPr lang="en-US" sz="3600">
                <a:solidFill>
                  <a:srgbClr val="153E5A"/>
                </a:solidFill>
                <a:latin typeface="Nourd"/>
              </a:rPr>
              <a:t>Families may have to choose between not accessing financial institution’s services or going to court to get guardianship order</a:t>
            </a:r>
          </a:p>
          <a:p>
            <a:pPr>
              <a:lnSpc>
                <a:spcPts val="5040"/>
              </a:lnSpc>
            </a:pPr>
            <a:endParaRPr lang="en-US" sz="3600">
              <a:solidFill>
                <a:srgbClr val="153E5A"/>
              </a:solidFill>
              <a:latin typeface="Nourd"/>
            </a:endParaRPr>
          </a:p>
          <a:p>
            <a:pPr marL="777240" lvl="1" indent="-388620">
              <a:lnSpc>
                <a:spcPts val="5040"/>
              </a:lnSpc>
              <a:buFont typeface="Arial"/>
              <a:buChar char="•"/>
            </a:pPr>
            <a:r>
              <a:rPr lang="en-US" sz="3600">
                <a:solidFill>
                  <a:srgbClr val="153E5A"/>
                </a:solidFill>
                <a:latin typeface="Nourd"/>
              </a:rPr>
              <a:t> Yet supported decision-making may be adequate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0BABF"/>
        </a:solidFill>
        <a:effectLst/>
      </p:bgPr>
    </p:bg>
    <p:spTree>
      <p:nvGrpSpPr>
        <p:cNvPr id="1" name=""/>
        <p:cNvGrpSpPr/>
        <p:nvPr/>
      </p:nvGrpSpPr>
      <p:grpSpPr>
        <a:xfrm>
          <a:off x="0" y="0"/>
          <a:ext cx="0" cy="0"/>
          <a:chOff x="0" y="0"/>
          <a:chExt cx="0" cy="0"/>
        </a:xfrm>
      </p:grpSpPr>
      <p:sp>
        <p:nvSpPr>
          <p:cNvPr id="2" name="TextBox 2"/>
          <p:cNvSpPr txBox="1"/>
          <p:nvPr/>
        </p:nvSpPr>
        <p:spPr>
          <a:xfrm>
            <a:off x="3421338" y="1163168"/>
            <a:ext cx="11633180" cy="1792605"/>
          </a:xfrm>
          <a:prstGeom prst="rect">
            <a:avLst/>
          </a:prstGeom>
        </p:spPr>
        <p:txBody>
          <a:bodyPr lIns="0" tIns="0" rIns="0" bIns="0" rtlCol="0" anchor="t">
            <a:spAutoFit/>
          </a:bodyPr>
          <a:lstStyle/>
          <a:p>
            <a:pPr algn="ctr">
              <a:lnSpc>
                <a:spcPts val="7040"/>
              </a:lnSpc>
            </a:pPr>
            <a:r>
              <a:rPr lang="en-US" sz="6400">
                <a:solidFill>
                  <a:srgbClr val="153E5A"/>
                </a:solidFill>
                <a:latin typeface="Nourd Light Bold"/>
              </a:rPr>
              <a:t>Supported Decision-Making Agreements (Canada)</a:t>
            </a:r>
          </a:p>
        </p:txBody>
      </p:sp>
      <p:sp>
        <p:nvSpPr>
          <p:cNvPr id="3" name="TextBox 3"/>
          <p:cNvSpPr txBox="1"/>
          <p:nvPr/>
        </p:nvSpPr>
        <p:spPr>
          <a:xfrm>
            <a:off x="1028700" y="8423225"/>
            <a:ext cx="4434671" cy="412115"/>
          </a:xfrm>
          <a:prstGeom prst="rect">
            <a:avLst/>
          </a:prstGeom>
        </p:spPr>
        <p:txBody>
          <a:bodyPr lIns="0" tIns="0" rIns="0" bIns="0" rtlCol="0" anchor="t">
            <a:spAutoFit/>
          </a:bodyPr>
          <a:lstStyle/>
          <a:p>
            <a:pPr>
              <a:lnSpc>
                <a:spcPts val="3359"/>
              </a:lnSpc>
            </a:pPr>
            <a:endParaRPr/>
          </a:p>
        </p:txBody>
      </p:sp>
      <p:sp>
        <p:nvSpPr>
          <p:cNvPr id="4" name="TextBox 4"/>
          <p:cNvSpPr txBox="1"/>
          <p:nvPr/>
        </p:nvSpPr>
        <p:spPr>
          <a:xfrm>
            <a:off x="6926665" y="8423225"/>
            <a:ext cx="4434671" cy="412115"/>
          </a:xfrm>
          <a:prstGeom prst="rect">
            <a:avLst/>
          </a:prstGeom>
        </p:spPr>
        <p:txBody>
          <a:bodyPr lIns="0" tIns="0" rIns="0" bIns="0" rtlCol="0" anchor="t">
            <a:spAutoFit/>
          </a:bodyPr>
          <a:lstStyle/>
          <a:p>
            <a:pPr>
              <a:lnSpc>
                <a:spcPts val="3359"/>
              </a:lnSpc>
            </a:pPr>
            <a:endParaRPr/>
          </a:p>
        </p:txBody>
      </p:sp>
      <p:sp>
        <p:nvSpPr>
          <p:cNvPr id="5" name="TextBox 5"/>
          <p:cNvSpPr txBox="1"/>
          <p:nvPr/>
        </p:nvSpPr>
        <p:spPr>
          <a:xfrm>
            <a:off x="12358360" y="8105725"/>
            <a:ext cx="4434671" cy="412115"/>
          </a:xfrm>
          <a:prstGeom prst="rect">
            <a:avLst/>
          </a:prstGeom>
        </p:spPr>
        <p:txBody>
          <a:bodyPr lIns="0" tIns="0" rIns="0" bIns="0" rtlCol="0" anchor="t">
            <a:spAutoFit/>
          </a:bodyPr>
          <a:lstStyle/>
          <a:p>
            <a:pPr>
              <a:lnSpc>
                <a:spcPts val="3359"/>
              </a:lnSpc>
            </a:pPr>
            <a:endParaRPr/>
          </a:p>
        </p:txBody>
      </p:sp>
      <p:grpSp>
        <p:nvGrpSpPr>
          <p:cNvPr id="6" name="Group 6"/>
          <p:cNvGrpSpPr/>
          <p:nvPr/>
        </p:nvGrpSpPr>
        <p:grpSpPr>
          <a:xfrm>
            <a:off x="356759" y="379162"/>
            <a:ext cx="17574482" cy="9528676"/>
            <a:chOff x="0" y="0"/>
            <a:chExt cx="15526178" cy="8418110"/>
          </a:xfrm>
        </p:grpSpPr>
        <p:sp>
          <p:nvSpPr>
            <p:cNvPr id="7" name="Freeform 7"/>
            <p:cNvSpPr/>
            <p:nvPr/>
          </p:nvSpPr>
          <p:spPr>
            <a:xfrm>
              <a:off x="31750" y="31750"/>
              <a:ext cx="15462678" cy="8354609"/>
            </a:xfrm>
            <a:custGeom>
              <a:avLst/>
              <a:gdLst/>
              <a:ahLst/>
              <a:cxnLst/>
              <a:rect l="l" t="t" r="r" b="b"/>
              <a:pathLst>
                <a:path w="15462678" h="8354609">
                  <a:moveTo>
                    <a:pt x="15369967" y="8354609"/>
                  </a:moveTo>
                  <a:lnTo>
                    <a:pt x="92710" y="8354609"/>
                  </a:lnTo>
                  <a:cubicBezTo>
                    <a:pt x="41910" y="8354609"/>
                    <a:pt x="0" y="8312700"/>
                    <a:pt x="0" y="8261900"/>
                  </a:cubicBezTo>
                  <a:lnTo>
                    <a:pt x="0" y="92710"/>
                  </a:lnTo>
                  <a:cubicBezTo>
                    <a:pt x="0" y="41910"/>
                    <a:pt x="41910" y="0"/>
                    <a:pt x="92710" y="0"/>
                  </a:cubicBezTo>
                  <a:lnTo>
                    <a:pt x="15368698" y="0"/>
                  </a:lnTo>
                  <a:cubicBezTo>
                    <a:pt x="15419498" y="0"/>
                    <a:pt x="15461408" y="41910"/>
                    <a:pt x="15461408" y="92710"/>
                  </a:cubicBezTo>
                  <a:lnTo>
                    <a:pt x="15461408" y="8260630"/>
                  </a:lnTo>
                  <a:cubicBezTo>
                    <a:pt x="15462678" y="8312700"/>
                    <a:pt x="15420767" y="8354609"/>
                    <a:pt x="15369967" y="8354609"/>
                  </a:cubicBezTo>
                  <a:close/>
                </a:path>
              </a:pathLst>
            </a:custGeom>
            <a:solidFill>
              <a:srgbClr val="FFFFFF">
                <a:alpha val="7843"/>
              </a:srgbClr>
            </a:solidFill>
          </p:spPr>
        </p:sp>
        <p:sp>
          <p:nvSpPr>
            <p:cNvPr id="8" name="Freeform 8"/>
            <p:cNvSpPr/>
            <p:nvPr/>
          </p:nvSpPr>
          <p:spPr>
            <a:xfrm>
              <a:off x="0" y="0"/>
              <a:ext cx="15526178" cy="8418110"/>
            </a:xfrm>
            <a:custGeom>
              <a:avLst/>
              <a:gdLst/>
              <a:ahLst/>
              <a:cxnLst/>
              <a:rect l="l" t="t" r="r" b="b"/>
              <a:pathLst>
                <a:path w="15526178" h="8418110">
                  <a:moveTo>
                    <a:pt x="15401717" y="59690"/>
                  </a:moveTo>
                  <a:cubicBezTo>
                    <a:pt x="15437278" y="59690"/>
                    <a:pt x="15466489" y="88900"/>
                    <a:pt x="15466489" y="124460"/>
                  </a:cubicBezTo>
                  <a:lnTo>
                    <a:pt x="15466489" y="8293650"/>
                  </a:lnTo>
                  <a:cubicBezTo>
                    <a:pt x="15466489" y="8329209"/>
                    <a:pt x="15437278" y="8358420"/>
                    <a:pt x="15401717" y="8358420"/>
                  </a:cubicBezTo>
                  <a:lnTo>
                    <a:pt x="124460" y="8358420"/>
                  </a:lnTo>
                  <a:cubicBezTo>
                    <a:pt x="88900" y="8358420"/>
                    <a:pt x="59690" y="8329209"/>
                    <a:pt x="59690" y="8293650"/>
                  </a:cubicBezTo>
                  <a:lnTo>
                    <a:pt x="59690" y="124460"/>
                  </a:lnTo>
                  <a:cubicBezTo>
                    <a:pt x="59690" y="88900"/>
                    <a:pt x="88900" y="59690"/>
                    <a:pt x="124460" y="59690"/>
                  </a:cubicBezTo>
                  <a:lnTo>
                    <a:pt x="15401717" y="59690"/>
                  </a:lnTo>
                  <a:moveTo>
                    <a:pt x="15401717" y="0"/>
                  </a:moveTo>
                  <a:lnTo>
                    <a:pt x="124460" y="0"/>
                  </a:lnTo>
                  <a:cubicBezTo>
                    <a:pt x="55880" y="0"/>
                    <a:pt x="0" y="55880"/>
                    <a:pt x="0" y="124460"/>
                  </a:cubicBezTo>
                  <a:lnTo>
                    <a:pt x="0" y="8293650"/>
                  </a:lnTo>
                  <a:cubicBezTo>
                    <a:pt x="0" y="8362230"/>
                    <a:pt x="55880" y="8418110"/>
                    <a:pt x="124460" y="8418110"/>
                  </a:cubicBezTo>
                  <a:lnTo>
                    <a:pt x="15401717" y="8418110"/>
                  </a:lnTo>
                  <a:cubicBezTo>
                    <a:pt x="15470298" y="8418110"/>
                    <a:pt x="15526178" y="8362230"/>
                    <a:pt x="15526178" y="8293650"/>
                  </a:cubicBezTo>
                  <a:lnTo>
                    <a:pt x="15526178" y="124460"/>
                  </a:lnTo>
                  <a:cubicBezTo>
                    <a:pt x="15526178" y="55880"/>
                    <a:pt x="15470298" y="0"/>
                    <a:pt x="15401717" y="0"/>
                  </a:cubicBezTo>
                  <a:close/>
                </a:path>
              </a:pathLst>
            </a:custGeom>
            <a:solidFill>
              <a:srgbClr val="153E5A">
                <a:alpha val="7843"/>
              </a:srgbClr>
            </a:solidFill>
          </p:spPr>
        </p:sp>
      </p:grpSp>
      <p:sp>
        <p:nvSpPr>
          <p:cNvPr id="9" name="TextBox 9"/>
          <p:cNvSpPr txBox="1"/>
          <p:nvPr/>
        </p:nvSpPr>
        <p:spPr>
          <a:xfrm>
            <a:off x="4069038" y="3630930"/>
            <a:ext cx="12000742" cy="5726430"/>
          </a:xfrm>
          <a:prstGeom prst="rect">
            <a:avLst/>
          </a:prstGeom>
        </p:spPr>
        <p:txBody>
          <a:bodyPr lIns="0" tIns="0" rIns="0" bIns="0" rtlCol="0" anchor="t">
            <a:spAutoFit/>
          </a:bodyPr>
          <a:lstStyle/>
          <a:p>
            <a:pPr marL="777240" lvl="1" indent="-388620">
              <a:lnSpc>
                <a:spcPts val="5040"/>
              </a:lnSpc>
              <a:buFont typeface="Arial"/>
              <a:buChar char="•"/>
            </a:pPr>
            <a:r>
              <a:rPr lang="en-US" sz="3600">
                <a:solidFill>
                  <a:srgbClr val="153E5A"/>
                </a:solidFill>
                <a:latin typeface="Nourd"/>
              </a:rPr>
              <a:t>International leader</a:t>
            </a:r>
          </a:p>
          <a:p>
            <a:pPr marL="777240" lvl="1" indent="-388620">
              <a:lnSpc>
                <a:spcPts val="5040"/>
              </a:lnSpc>
              <a:buFont typeface="Arial"/>
              <a:buChar char="•"/>
            </a:pPr>
            <a:r>
              <a:rPr lang="en-US" sz="3600">
                <a:solidFill>
                  <a:srgbClr val="153E5A"/>
                </a:solidFill>
                <a:latin typeface="Nourd"/>
              </a:rPr>
              <a:t>British Columbia’s </a:t>
            </a:r>
            <a:r>
              <a:rPr lang="en-US" sz="3600">
                <a:solidFill>
                  <a:srgbClr val="153E5A"/>
                </a:solidFill>
                <a:latin typeface="Nourd Italics"/>
              </a:rPr>
              <a:t>Representation Agreement Act</a:t>
            </a:r>
          </a:p>
          <a:p>
            <a:pPr marL="777240" lvl="1" indent="-388620">
              <a:lnSpc>
                <a:spcPts val="5040"/>
              </a:lnSpc>
              <a:buFont typeface="Arial"/>
              <a:buChar char="•"/>
            </a:pPr>
            <a:r>
              <a:rPr lang="en-US" sz="3600">
                <a:solidFill>
                  <a:srgbClr val="153E5A"/>
                </a:solidFill>
                <a:latin typeface="Nourd"/>
              </a:rPr>
              <a:t>Different models of supported decision-making now exist, to varying degrees, in:</a:t>
            </a:r>
          </a:p>
          <a:p>
            <a:pPr marL="1554480" lvl="2" indent="-518160">
              <a:lnSpc>
                <a:spcPts val="5040"/>
              </a:lnSpc>
              <a:buFont typeface="Arial"/>
              <a:buChar char="⚬"/>
            </a:pPr>
            <a:r>
              <a:rPr lang="en-US" sz="3600">
                <a:solidFill>
                  <a:srgbClr val="153E5A"/>
                </a:solidFill>
                <a:latin typeface="Nourd"/>
              </a:rPr>
              <a:t>British Columbia</a:t>
            </a:r>
          </a:p>
          <a:p>
            <a:pPr marL="1554480" lvl="2" indent="-518160">
              <a:lnSpc>
                <a:spcPts val="5040"/>
              </a:lnSpc>
              <a:buFont typeface="Arial"/>
              <a:buChar char="⚬"/>
            </a:pPr>
            <a:r>
              <a:rPr lang="en-US" sz="3600">
                <a:solidFill>
                  <a:srgbClr val="153E5A"/>
                </a:solidFill>
                <a:latin typeface="Nourd"/>
              </a:rPr>
              <a:t>Yukon</a:t>
            </a:r>
          </a:p>
          <a:p>
            <a:pPr marL="1554480" lvl="2" indent="-518160">
              <a:lnSpc>
                <a:spcPts val="5040"/>
              </a:lnSpc>
              <a:buFont typeface="Arial"/>
              <a:buChar char="⚬"/>
            </a:pPr>
            <a:r>
              <a:rPr lang="en-US" sz="3600">
                <a:solidFill>
                  <a:srgbClr val="153E5A"/>
                </a:solidFill>
                <a:latin typeface="Nourd"/>
              </a:rPr>
              <a:t>Alberta</a:t>
            </a:r>
          </a:p>
          <a:p>
            <a:pPr marL="1554480" lvl="2" indent="-518160">
              <a:lnSpc>
                <a:spcPts val="5040"/>
              </a:lnSpc>
              <a:buFont typeface="Arial"/>
              <a:buChar char="⚬"/>
            </a:pPr>
            <a:r>
              <a:rPr lang="en-US" sz="3600">
                <a:solidFill>
                  <a:srgbClr val="153E5A"/>
                </a:solidFill>
                <a:latin typeface="Nourd"/>
              </a:rPr>
              <a:t>Saskatchewan </a:t>
            </a:r>
          </a:p>
          <a:p>
            <a:pPr marL="1554480" lvl="2" indent="-518160">
              <a:lnSpc>
                <a:spcPts val="5040"/>
              </a:lnSpc>
              <a:buFont typeface="Arial"/>
              <a:buChar char="⚬"/>
            </a:pPr>
            <a:r>
              <a:rPr lang="en-US" sz="3600">
                <a:solidFill>
                  <a:srgbClr val="153E5A"/>
                </a:solidFill>
                <a:latin typeface="Nourd"/>
              </a:rPr>
              <a:t>Manitoba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0BABF"/>
        </a:solidFill>
        <a:effectLst/>
      </p:bgPr>
    </p:bg>
    <p:spTree>
      <p:nvGrpSpPr>
        <p:cNvPr id="1" name=""/>
        <p:cNvGrpSpPr/>
        <p:nvPr/>
      </p:nvGrpSpPr>
      <p:grpSpPr>
        <a:xfrm>
          <a:off x="0" y="0"/>
          <a:ext cx="0" cy="0"/>
          <a:chOff x="0" y="0"/>
          <a:chExt cx="0" cy="0"/>
        </a:xfrm>
      </p:grpSpPr>
      <p:sp>
        <p:nvSpPr>
          <p:cNvPr id="2" name="TextBox 2"/>
          <p:cNvSpPr txBox="1"/>
          <p:nvPr/>
        </p:nvSpPr>
        <p:spPr>
          <a:xfrm>
            <a:off x="3421338" y="1144118"/>
            <a:ext cx="11633180" cy="1811655"/>
          </a:xfrm>
          <a:prstGeom prst="rect">
            <a:avLst/>
          </a:prstGeom>
        </p:spPr>
        <p:txBody>
          <a:bodyPr lIns="0" tIns="0" rIns="0" bIns="0" rtlCol="0" anchor="t">
            <a:spAutoFit/>
          </a:bodyPr>
          <a:lstStyle/>
          <a:p>
            <a:pPr algn="ctr">
              <a:lnSpc>
                <a:spcPts val="7039"/>
              </a:lnSpc>
            </a:pPr>
            <a:r>
              <a:rPr lang="en-US" sz="6400">
                <a:solidFill>
                  <a:srgbClr val="153E5A"/>
                </a:solidFill>
                <a:latin typeface="Nourd Light Bold"/>
              </a:rPr>
              <a:t>Supported</a:t>
            </a:r>
          </a:p>
          <a:p>
            <a:pPr algn="ctr">
              <a:lnSpc>
                <a:spcPts val="7040"/>
              </a:lnSpc>
            </a:pPr>
            <a:r>
              <a:rPr lang="en-US" sz="6400">
                <a:solidFill>
                  <a:srgbClr val="153E5A"/>
                </a:solidFill>
                <a:latin typeface="Nourd Light Bold"/>
              </a:rPr>
              <a:t>Decision-Making in B.C.</a:t>
            </a:r>
          </a:p>
        </p:txBody>
      </p:sp>
      <p:sp>
        <p:nvSpPr>
          <p:cNvPr id="3" name="TextBox 3"/>
          <p:cNvSpPr txBox="1"/>
          <p:nvPr/>
        </p:nvSpPr>
        <p:spPr>
          <a:xfrm>
            <a:off x="1028700" y="8423225"/>
            <a:ext cx="4434671" cy="412115"/>
          </a:xfrm>
          <a:prstGeom prst="rect">
            <a:avLst/>
          </a:prstGeom>
        </p:spPr>
        <p:txBody>
          <a:bodyPr lIns="0" tIns="0" rIns="0" bIns="0" rtlCol="0" anchor="t">
            <a:spAutoFit/>
          </a:bodyPr>
          <a:lstStyle/>
          <a:p>
            <a:pPr>
              <a:lnSpc>
                <a:spcPts val="3359"/>
              </a:lnSpc>
            </a:pPr>
            <a:endParaRPr/>
          </a:p>
        </p:txBody>
      </p:sp>
      <p:grpSp>
        <p:nvGrpSpPr>
          <p:cNvPr id="4" name="Group 4"/>
          <p:cNvGrpSpPr/>
          <p:nvPr/>
        </p:nvGrpSpPr>
        <p:grpSpPr>
          <a:xfrm>
            <a:off x="356759" y="379162"/>
            <a:ext cx="17574482" cy="9528676"/>
            <a:chOff x="0" y="0"/>
            <a:chExt cx="15526178" cy="8418110"/>
          </a:xfrm>
        </p:grpSpPr>
        <p:sp>
          <p:nvSpPr>
            <p:cNvPr id="5" name="Freeform 5"/>
            <p:cNvSpPr/>
            <p:nvPr/>
          </p:nvSpPr>
          <p:spPr>
            <a:xfrm>
              <a:off x="31750" y="31750"/>
              <a:ext cx="15462678" cy="8354609"/>
            </a:xfrm>
            <a:custGeom>
              <a:avLst/>
              <a:gdLst/>
              <a:ahLst/>
              <a:cxnLst/>
              <a:rect l="l" t="t" r="r" b="b"/>
              <a:pathLst>
                <a:path w="15462678" h="8354609">
                  <a:moveTo>
                    <a:pt x="15369967" y="8354609"/>
                  </a:moveTo>
                  <a:lnTo>
                    <a:pt x="92710" y="8354609"/>
                  </a:lnTo>
                  <a:cubicBezTo>
                    <a:pt x="41910" y="8354609"/>
                    <a:pt x="0" y="8312700"/>
                    <a:pt x="0" y="8261900"/>
                  </a:cubicBezTo>
                  <a:lnTo>
                    <a:pt x="0" y="92710"/>
                  </a:lnTo>
                  <a:cubicBezTo>
                    <a:pt x="0" y="41910"/>
                    <a:pt x="41910" y="0"/>
                    <a:pt x="92710" y="0"/>
                  </a:cubicBezTo>
                  <a:lnTo>
                    <a:pt x="15368698" y="0"/>
                  </a:lnTo>
                  <a:cubicBezTo>
                    <a:pt x="15419498" y="0"/>
                    <a:pt x="15461408" y="41910"/>
                    <a:pt x="15461408" y="92710"/>
                  </a:cubicBezTo>
                  <a:lnTo>
                    <a:pt x="15461408" y="8260630"/>
                  </a:lnTo>
                  <a:cubicBezTo>
                    <a:pt x="15462678" y="8312700"/>
                    <a:pt x="15420767" y="8354609"/>
                    <a:pt x="15369967" y="8354609"/>
                  </a:cubicBezTo>
                  <a:close/>
                </a:path>
              </a:pathLst>
            </a:custGeom>
            <a:solidFill>
              <a:srgbClr val="FFFFFF">
                <a:alpha val="7843"/>
              </a:srgbClr>
            </a:solidFill>
          </p:spPr>
        </p:sp>
        <p:sp>
          <p:nvSpPr>
            <p:cNvPr id="6" name="Freeform 6"/>
            <p:cNvSpPr/>
            <p:nvPr/>
          </p:nvSpPr>
          <p:spPr>
            <a:xfrm>
              <a:off x="0" y="0"/>
              <a:ext cx="15526178" cy="8418110"/>
            </a:xfrm>
            <a:custGeom>
              <a:avLst/>
              <a:gdLst/>
              <a:ahLst/>
              <a:cxnLst/>
              <a:rect l="l" t="t" r="r" b="b"/>
              <a:pathLst>
                <a:path w="15526178" h="8418110">
                  <a:moveTo>
                    <a:pt x="15401717" y="59690"/>
                  </a:moveTo>
                  <a:cubicBezTo>
                    <a:pt x="15437278" y="59690"/>
                    <a:pt x="15466489" y="88900"/>
                    <a:pt x="15466489" y="124460"/>
                  </a:cubicBezTo>
                  <a:lnTo>
                    <a:pt x="15466489" y="8293650"/>
                  </a:lnTo>
                  <a:cubicBezTo>
                    <a:pt x="15466489" y="8329209"/>
                    <a:pt x="15437278" y="8358420"/>
                    <a:pt x="15401717" y="8358420"/>
                  </a:cubicBezTo>
                  <a:lnTo>
                    <a:pt x="124460" y="8358420"/>
                  </a:lnTo>
                  <a:cubicBezTo>
                    <a:pt x="88900" y="8358420"/>
                    <a:pt x="59690" y="8329209"/>
                    <a:pt x="59690" y="8293650"/>
                  </a:cubicBezTo>
                  <a:lnTo>
                    <a:pt x="59690" y="124460"/>
                  </a:lnTo>
                  <a:cubicBezTo>
                    <a:pt x="59690" y="88900"/>
                    <a:pt x="88900" y="59690"/>
                    <a:pt x="124460" y="59690"/>
                  </a:cubicBezTo>
                  <a:lnTo>
                    <a:pt x="15401717" y="59690"/>
                  </a:lnTo>
                  <a:moveTo>
                    <a:pt x="15401717" y="0"/>
                  </a:moveTo>
                  <a:lnTo>
                    <a:pt x="124460" y="0"/>
                  </a:lnTo>
                  <a:cubicBezTo>
                    <a:pt x="55880" y="0"/>
                    <a:pt x="0" y="55880"/>
                    <a:pt x="0" y="124460"/>
                  </a:cubicBezTo>
                  <a:lnTo>
                    <a:pt x="0" y="8293650"/>
                  </a:lnTo>
                  <a:cubicBezTo>
                    <a:pt x="0" y="8362230"/>
                    <a:pt x="55880" y="8418110"/>
                    <a:pt x="124460" y="8418110"/>
                  </a:cubicBezTo>
                  <a:lnTo>
                    <a:pt x="15401717" y="8418110"/>
                  </a:lnTo>
                  <a:cubicBezTo>
                    <a:pt x="15470298" y="8418110"/>
                    <a:pt x="15526178" y="8362230"/>
                    <a:pt x="15526178" y="8293650"/>
                  </a:cubicBezTo>
                  <a:lnTo>
                    <a:pt x="15526178" y="124460"/>
                  </a:lnTo>
                  <a:cubicBezTo>
                    <a:pt x="15526178" y="55880"/>
                    <a:pt x="15470298" y="0"/>
                    <a:pt x="15401717" y="0"/>
                  </a:cubicBezTo>
                  <a:close/>
                </a:path>
              </a:pathLst>
            </a:custGeom>
            <a:solidFill>
              <a:srgbClr val="153E5A">
                <a:alpha val="7843"/>
              </a:srgbClr>
            </a:solidFill>
          </p:spPr>
        </p:sp>
      </p:grpSp>
      <p:sp>
        <p:nvSpPr>
          <p:cNvPr id="7" name="TextBox 7"/>
          <p:cNvSpPr txBox="1"/>
          <p:nvPr/>
        </p:nvSpPr>
        <p:spPr>
          <a:xfrm>
            <a:off x="6926665" y="8423225"/>
            <a:ext cx="4434671" cy="412115"/>
          </a:xfrm>
          <a:prstGeom prst="rect">
            <a:avLst/>
          </a:prstGeom>
        </p:spPr>
        <p:txBody>
          <a:bodyPr lIns="0" tIns="0" rIns="0" bIns="0" rtlCol="0" anchor="t">
            <a:spAutoFit/>
          </a:bodyPr>
          <a:lstStyle/>
          <a:p>
            <a:pPr>
              <a:lnSpc>
                <a:spcPts val="3359"/>
              </a:lnSpc>
            </a:pPr>
            <a:endParaRPr/>
          </a:p>
        </p:txBody>
      </p:sp>
      <p:sp>
        <p:nvSpPr>
          <p:cNvPr id="8" name="TextBox 8"/>
          <p:cNvSpPr txBox="1"/>
          <p:nvPr/>
        </p:nvSpPr>
        <p:spPr>
          <a:xfrm>
            <a:off x="12358360" y="8105725"/>
            <a:ext cx="4434671" cy="412115"/>
          </a:xfrm>
          <a:prstGeom prst="rect">
            <a:avLst/>
          </a:prstGeom>
        </p:spPr>
        <p:txBody>
          <a:bodyPr lIns="0" tIns="0" rIns="0" bIns="0" rtlCol="0" anchor="t">
            <a:spAutoFit/>
          </a:bodyPr>
          <a:lstStyle/>
          <a:p>
            <a:pPr>
              <a:lnSpc>
                <a:spcPts val="3359"/>
              </a:lnSpc>
            </a:pPr>
            <a:endParaRPr/>
          </a:p>
        </p:txBody>
      </p:sp>
      <p:sp>
        <p:nvSpPr>
          <p:cNvPr id="9" name="TextBox 9"/>
          <p:cNvSpPr txBox="1"/>
          <p:nvPr/>
        </p:nvSpPr>
        <p:spPr>
          <a:xfrm>
            <a:off x="2687716" y="3847976"/>
            <a:ext cx="13100424" cy="5170170"/>
          </a:xfrm>
          <a:prstGeom prst="rect">
            <a:avLst/>
          </a:prstGeom>
        </p:spPr>
        <p:txBody>
          <a:bodyPr lIns="0" tIns="0" rIns="0" bIns="0" rtlCol="0" anchor="t">
            <a:spAutoFit/>
          </a:bodyPr>
          <a:lstStyle/>
          <a:p>
            <a:pPr marL="906780" lvl="1" indent="-453390">
              <a:lnSpc>
                <a:spcPts val="5880"/>
              </a:lnSpc>
              <a:buFont typeface="Arial"/>
              <a:buChar char="•"/>
            </a:pPr>
            <a:r>
              <a:rPr lang="en-US" sz="4200">
                <a:solidFill>
                  <a:srgbClr val="153E5A"/>
                </a:solidFill>
                <a:latin typeface="Nourd"/>
              </a:rPr>
              <a:t>Presumption of Capability</a:t>
            </a:r>
          </a:p>
          <a:p>
            <a:pPr marL="906780" lvl="1" indent="-453390">
              <a:lnSpc>
                <a:spcPts val="5880"/>
              </a:lnSpc>
              <a:buFont typeface="Arial"/>
              <a:buChar char="•"/>
            </a:pPr>
            <a:r>
              <a:rPr lang="en-US" sz="4200">
                <a:solidFill>
                  <a:srgbClr val="153E5A"/>
                </a:solidFill>
                <a:latin typeface="Nourd"/>
              </a:rPr>
              <a:t>Representation Agreement Act</a:t>
            </a:r>
          </a:p>
          <a:p>
            <a:pPr marL="1813560" lvl="2" indent="-604520">
              <a:lnSpc>
                <a:spcPts val="5880"/>
              </a:lnSpc>
              <a:buFont typeface="Arial"/>
              <a:buChar char="⚬"/>
            </a:pPr>
            <a:r>
              <a:rPr lang="en-US" sz="4200">
                <a:solidFill>
                  <a:srgbClr val="153E5A"/>
                </a:solidFill>
                <a:latin typeface="Nourd"/>
              </a:rPr>
              <a:t>Lower capacity threshold</a:t>
            </a:r>
          </a:p>
          <a:p>
            <a:pPr marL="1813560" lvl="2" indent="-604520">
              <a:lnSpc>
                <a:spcPts val="5880"/>
              </a:lnSpc>
              <a:buFont typeface="Arial"/>
              <a:buChar char="⚬"/>
            </a:pPr>
            <a:r>
              <a:rPr lang="en-US" sz="4200">
                <a:solidFill>
                  <a:srgbClr val="153E5A"/>
                </a:solidFill>
                <a:latin typeface="Nourd"/>
              </a:rPr>
              <a:t>Assist adult to make decisions, and/or make decisions on behalf of the adult    </a:t>
            </a:r>
          </a:p>
          <a:p>
            <a:pPr marL="906780" lvl="1" indent="-453390">
              <a:lnSpc>
                <a:spcPts val="5880"/>
              </a:lnSpc>
              <a:buFont typeface="Arial"/>
              <a:buChar char="•"/>
            </a:pPr>
            <a:r>
              <a:rPr lang="en-US" sz="4200">
                <a:solidFill>
                  <a:srgbClr val="153E5A"/>
                </a:solidFill>
                <a:latin typeface="Nourd"/>
              </a:rPr>
              <a:t>Section 7—financial decisions—representation agreement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0BABF"/>
        </a:solidFill>
        <a:effectLst/>
      </p:bgPr>
    </p:bg>
    <p:spTree>
      <p:nvGrpSpPr>
        <p:cNvPr id="1" name=""/>
        <p:cNvGrpSpPr/>
        <p:nvPr/>
      </p:nvGrpSpPr>
      <p:grpSpPr>
        <a:xfrm>
          <a:off x="0" y="0"/>
          <a:ext cx="0" cy="0"/>
          <a:chOff x="0" y="0"/>
          <a:chExt cx="0" cy="0"/>
        </a:xfrm>
      </p:grpSpPr>
      <p:grpSp>
        <p:nvGrpSpPr>
          <p:cNvPr id="2" name="Group 2"/>
          <p:cNvGrpSpPr/>
          <p:nvPr/>
        </p:nvGrpSpPr>
        <p:grpSpPr>
          <a:xfrm>
            <a:off x="366284" y="379162"/>
            <a:ext cx="17574482" cy="9528676"/>
            <a:chOff x="0" y="0"/>
            <a:chExt cx="15526178" cy="8418110"/>
          </a:xfrm>
        </p:grpSpPr>
        <p:sp>
          <p:nvSpPr>
            <p:cNvPr id="3" name="Freeform 3"/>
            <p:cNvSpPr/>
            <p:nvPr/>
          </p:nvSpPr>
          <p:spPr>
            <a:xfrm>
              <a:off x="31750" y="31750"/>
              <a:ext cx="15462678" cy="8354609"/>
            </a:xfrm>
            <a:custGeom>
              <a:avLst/>
              <a:gdLst/>
              <a:ahLst/>
              <a:cxnLst/>
              <a:rect l="l" t="t" r="r" b="b"/>
              <a:pathLst>
                <a:path w="15462678" h="8354609">
                  <a:moveTo>
                    <a:pt x="15369967" y="8354609"/>
                  </a:moveTo>
                  <a:lnTo>
                    <a:pt x="92710" y="8354609"/>
                  </a:lnTo>
                  <a:cubicBezTo>
                    <a:pt x="41910" y="8354609"/>
                    <a:pt x="0" y="8312700"/>
                    <a:pt x="0" y="8261900"/>
                  </a:cubicBezTo>
                  <a:lnTo>
                    <a:pt x="0" y="92710"/>
                  </a:lnTo>
                  <a:cubicBezTo>
                    <a:pt x="0" y="41910"/>
                    <a:pt x="41910" y="0"/>
                    <a:pt x="92710" y="0"/>
                  </a:cubicBezTo>
                  <a:lnTo>
                    <a:pt x="15368698" y="0"/>
                  </a:lnTo>
                  <a:cubicBezTo>
                    <a:pt x="15419498" y="0"/>
                    <a:pt x="15461408" y="41910"/>
                    <a:pt x="15461408" y="92710"/>
                  </a:cubicBezTo>
                  <a:lnTo>
                    <a:pt x="15461408" y="8260630"/>
                  </a:lnTo>
                  <a:cubicBezTo>
                    <a:pt x="15462678" y="8312700"/>
                    <a:pt x="15420767" y="8354609"/>
                    <a:pt x="15369967" y="8354609"/>
                  </a:cubicBezTo>
                  <a:close/>
                </a:path>
              </a:pathLst>
            </a:custGeom>
            <a:solidFill>
              <a:srgbClr val="FFFFFF">
                <a:alpha val="7843"/>
              </a:srgbClr>
            </a:solidFill>
          </p:spPr>
        </p:sp>
        <p:sp>
          <p:nvSpPr>
            <p:cNvPr id="4" name="Freeform 4"/>
            <p:cNvSpPr/>
            <p:nvPr/>
          </p:nvSpPr>
          <p:spPr>
            <a:xfrm>
              <a:off x="0" y="0"/>
              <a:ext cx="15526178" cy="8418110"/>
            </a:xfrm>
            <a:custGeom>
              <a:avLst/>
              <a:gdLst/>
              <a:ahLst/>
              <a:cxnLst/>
              <a:rect l="l" t="t" r="r" b="b"/>
              <a:pathLst>
                <a:path w="15526178" h="8418110">
                  <a:moveTo>
                    <a:pt x="15401717" y="59690"/>
                  </a:moveTo>
                  <a:cubicBezTo>
                    <a:pt x="15437278" y="59690"/>
                    <a:pt x="15466489" y="88900"/>
                    <a:pt x="15466489" y="124460"/>
                  </a:cubicBezTo>
                  <a:lnTo>
                    <a:pt x="15466489" y="8293650"/>
                  </a:lnTo>
                  <a:cubicBezTo>
                    <a:pt x="15466489" y="8329209"/>
                    <a:pt x="15437278" y="8358420"/>
                    <a:pt x="15401717" y="8358420"/>
                  </a:cubicBezTo>
                  <a:lnTo>
                    <a:pt x="124460" y="8358420"/>
                  </a:lnTo>
                  <a:cubicBezTo>
                    <a:pt x="88900" y="8358420"/>
                    <a:pt x="59690" y="8329209"/>
                    <a:pt x="59690" y="8293650"/>
                  </a:cubicBezTo>
                  <a:lnTo>
                    <a:pt x="59690" y="124460"/>
                  </a:lnTo>
                  <a:cubicBezTo>
                    <a:pt x="59690" y="88900"/>
                    <a:pt x="88900" y="59690"/>
                    <a:pt x="124460" y="59690"/>
                  </a:cubicBezTo>
                  <a:lnTo>
                    <a:pt x="15401717" y="59690"/>
                  </a:lnTo>
                  <a:moveTo>
                    <a:pt x="15401717" y="0"/>
                  </a:moveTo>
                  <a:lnTo>
                    <a:pt x="124460" y="0"/>
                  </a:lnTo>
                  <a:cubicBezTo>
                    <a:pt x="55880" y="0"/>
                    <a:pt x="0" y="55880"/>
                    <a:pt x="0" y="124460"/>
                  </a:cubicBezTo>
                  <a:lnTo>
                    <a:pt x="0" y="8293650"/>
                  </a:lnTo>
                  <a:cubicBezTo>
                    <a:pt x="0" y="8362230"/>
                    <a:pt x="55880" y="8418110"/>
                    <a:pt x="124460" y="8418110"/>
                  </a:cubicBezTo>
                  <a:lnTo>
                    <a:pt x="15401717" y="8418110"/>
                  </a:lnTo>
                  <a:cubicBezTo>
                    <a:pt x="15470298" y="8418110"/>
                    <a:pt x="15526178" y="8362230"/>
                    <a:pt x="15526178" y="8293650"/>
                  </a:cubicBezTo>
                  <a:lnTo>
                    <a:pt x="15526178" y="124460"/>
                  </a:lnTo>
                  <a:cubicBezTo>
                    <a:pt x="15526178" y="55880"/>
                    <a:pt x="15470298" y="0"/>
                    <a:pt x="15401717" y="0"/>
                  </a:cubicBezTo>
                  <a:close/>
                </a:path>
              </a:pathLst>
            </a:custGeom>
            <a:solidFill>
              <a:srgbClr val="153E5A">
                <a:alpha val="7843"/>
              </a:srgbClr>
            </a:solidFill>
          </p:spPr>
        </p:sp>
      </p:grpSp>
      <p:sp>
        <p:nvSpPr>
          <p:cNvPr id="5" name="TextBox 5"/>
          <p:cNvSpPr txBox="1"/>
          <p:nvPr/>
        </p:nvSpPr>
        <p:spPr>
          <a:xfrm>
            <a:off x="3421338" y="1363193"/>
            <a:ext cx="11633180" cy="1811655"/>
          </a:xfrm>
          <a:prstGeom prst="rect">
            <a:avLst/>
          </a:prstGeom>
        </p:spPr>
        <p:txBody>
          <a:bodyPr lIns="0" tIns="0" rIns="0" bIns="0" rtlCol="0" anchor="t">
            <a:spAutoFit/>
          </a:bodyPr>
          <a:lstStyle/>
          <a:p>
            <a:pPr algn="ctr">
              <a:lnSpc>
                <a:spcPts val="7039"/>
              </a:lnSpc>
            </a:pPr>
            <a:r>
              <a:rPr lang="en-US" sz="6400">
                <a:solidFill>
                  <a:srgbClr val="153E5A"/>
                </a:solidFill>
                <a:latin typeface="Nourd Light Bold"/>
              </a:rPr>
              <a:t>Duties of Supported </a:t>
            </a:r>
          </a:p>
          <a:p>
            <a:pPr algn="ctr">
              <a:lnSpc>
                <a:spcPts val="7040"/>
              </a:lnSpc>
            </a:pPr>
            <a:r>
              <a:rPr lang="en-US" sz="6400">
                <a:solidFill>
                  <a:srgbClr val="153E5A"/>
                </a:solidFill>
                <a:latin typeface="Nourd Light Bold"/>
              </a:rPr>
              <a:t>Decision-Makers (General)</a:t>
            </a:r>
          </a:p>
        </p:txBody>
      </p:sp>
      <p:sp>
        <p:nvSpPr>
          <p:cNvPr id="6" name="TextBox 6"/>
          <p:cNvSpPr txBox="1"/>
          <p:nvPr/>
        </p:nvSpPr>
        <p:spPr>
          <a:xfrm>
            <a:off x="1028700" y="8423225"/>
            <a:ext cx="4434671" cy="412115"/>
          </a:xfrm>
          <a:prstGeom prst="rect">
            <a:avLst/>
          </a:prstGeom>
        </p:spPr>
        <p:txBody>
          <a:bodyPr lIns="0" tIns="0" rIns="0" bIns="0" rtlCol="0" anchor="t">
            <a:spAutoFit/>
          </a:bodyPr>
          <a:lstStyle/>
          <a:p>
            <a:pPr>
              <a:lnSpc>
                <a:spcPts val="3359"/>
              </a:lnSpc>
            </a:pPr>
            <a:endParaRPr/>
          </a:p>
        </p:txBody>
      </p:sp>
      <p:sp>
        <p:nvSpPr>
          <p:cNvPr id="7" name="TextBox 7"/>
          <p:cNvSpPr txBox="1"/>
          <p:nvPr/>
        </p:nvSpPr>
        <p:spPr>
          <a:xfrm>
            <a:off x="6926665" y="8423225"/>
            <a:ext cx="4434671" cy="412115"/>
          </a:xfrm>
          <a:prstGeom prst="rect">
            <a:avLst/>
          </a:prstGeom>
        </p:spPr>
        <p:txBody>
          <a:bodyPr lIns="0" tIns="0" rIns="0" bIns="0" rtlCol="0" anchor="t">
            <a:spAutoFit/>
          </a:bodyPr>
          <a:lstStyle/>
          <a:p>
            <a:pPr>
              <a:lnSpc>
                <a:spcPts val="3359"/>
              </a:lnSpc>
            </a:pPr>
            <a:endParaRPr/>
          </a:p>
        </p:txBody>
      </p:sp>
      <p:sp>
        <p:nvSpPr>
          <p:cNvPr id="8" name="TextBox 8"/>
          <p:cNvSpPr txBox="1"/>
          <p:nvPr/>
        </p:nvSpPr>
        <p:spPr>
          <a:xfrm>
            <a:off x="12358360" y="8105725"/>
            <a:ext cx="4434671" cy="412115"/>
          </a:xfrm>
          <a:prstGeom prst="rect">
            <a:avLst/>
          </a:prstGeom>
        </p:spPr>
        <p:txBody>
          <a:bodyPr lIns="0" tIns="0" rIns="0" bIns="0" rtlCol="0" anchor="t">
            <a:spAutoFit/>
          </a:bodyPr>
          <a:lstStyle/>
          <a:p>
            <a:pPr>
              <a:lnSpc>
                <a:spcPts val="3359"/>
              </a:lnSpc>
            </a:pPr>
            <a:endParaRPr/>
          </a:p>
        </p:txBody>
      </p:sp>
      <p:sp>
        <p:nvSpPr>
          <p:cNvPr id="9" name="TextBox 9"/>
          <p:cNvSpPr txBox="1"/>
          <p:nvPr/>
        </p:nvSpPr>
        <p:spPr>
          <a:xfrm>
            <a:off x="5116138" y="4421354"/>
            <a:ext cx="7535290" cy="2941320"/>
          </a:xfrm>
          <a:prstGeom prst="rect">
            <a:avLst/>
          </a:prstGeom>
        </p:spPr>
        <p:txBody>
          <a:bodyPr lIns="0" tIns="0" rIns="0" bIns="0" rtlCol="0" anchor="t">
            <a:spAutoFit/>
          </a:bodyPr>
          <a:lstStyle/>
          <a:p>
            <a:pPr marL="906780" lvl="1" indent="-453390">
              <a:lnSpc>
                <a:spcPts val="5880"/>
              </a:lnSpc>
              <a:buFont typeface="Arial"/>
              <a:buChar char="•"/>
            </a:pPr>
            <a:r>
              <a:rPr lang="en-US" sz="4200">
                <a:solidFill>
                  <a:srgbClr val="153E5A"/>
                </a:solidFill>
                <a:latin typeface="Nourd"/>
              </a:rPr>
              <a:t>To keep records     </a:t>
            </a:r>
          </a:p>
          <a:p>
            <a:pPr marL="906780" lvl="1" indent="-453390">
              <a:lnSpc>
                <a:spcPts val="5880"/>
              </a:lnSpc>
              <a:buFont typeface="Arial"/>
              <a:buChar char="•"/>
            </a:pPr>
            <a:r>
              <a:rPr lang="en-US" sz="4200">
                <a:solidFill>
                  <a:srgbClr val="153E5A"/>
                </a:solidFill>
                <a:latin typeface="Nourd"/>
              </a:rPr>
              <a:t>To act honestly</a:t>
            </a:r>
          </a:p>
          <a:p>
            <a:pPr marL="906780" lvl="1" indent="-453390">
              <a:lnSpc>
                <a:spcPts val="5880"/>
              </a:lnSpc>
              <a:buFont typeface="Arial"/>
              <a:buChar char="•"/>
            </a:pPr>
            <a:r>
              <a:rPr lang="en-US" sz="4200">
                <a:solidFill>
                  <a:srgbClr val="153E5A"/>
                </a:solidFill>
                <a:latin typeface="Nourd"/>
              </a:rPr>
              <a:t>To consult with the person</a:t>
            </a:r>
          </a:p>
          <a:p>
            <a:pPr marL="906780" lvl="1" indent="-453390">
              <a:lnSpc>
                <a:spcPts val="5880"/>
              </a:lnSpc>
              <a:buFont typeface="Arial"/>
              <a:buChar char="•"/>
            </a:pPr>
            <a:r>
              <a:rPr lang="en-US" sz="4200">
                <a:solidFill>
                  <a:srgbClr val="153E5A"/>
                </a:solidFill>
                <a:latin typeface="Nourd"/>
              </a:rPr>
              <a:t>To consider best interests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6284" y="379162"/>
            <a:ext cx="17574482" cy="9528676"/>
            <a:chOff x="0" y="0"/>
            <a:chExt cx="15526178" cy="8418110"/>
          </a:xfrm>
        </p:grpSpPr>
        <p:sp>
          <p:nvSpPr>
            <p:cNvPr id="3" name="Freeform 3"/>
            <p:cNvSpPr/>
            <p:nvPr/>
          </p:nvSpPr>
          <p:spPr>
            <a:xfrm>
              <a:off x="31750" y="31750"/>
              <a:ext cx="15462678" cy="8354609"/>
            </a:xfrm>
            <a:custGeom>
              <a:avLst/>
              <a:gdLst/>
              <a:ahLst/>
              <a:cxnLst/>
              <a:rect l="l" t="t" r="r" b="b"/>
              <a:pathLst>
                <a:path w="15462678" h="8354609">
                  <a:moveTo>
                    <a:pt x="15369967" y="8354609"/>
                  </a:moveTo>
                  <a:lnTo>
                    <a:pt x="92710" y="8354609"/>
                  </a:lnTo>
                  <a:cubicBezTo>
                    <a:pt x="41910" y="8354609"/>
                    <a:pt x="0" y="8312700"/>
                    <a:pt x="0" y="8261900"/>
                  </a:cubicBezTo>
                  <a:lnTo>
                    <a:pt x="0" y="92710"/>
                  </a:lnTo>
                  <a:cubicBezTo>
                    <a:pt x="0" y="41910"/>
                    <a:pt x="41910" y="0"/>
                    <a:pt x="92710" y="0"/>
                  </a:cubicBezTo>
                  <a:lnTo>
                    <a:pt x="15368698" y="0"/>
                  </a:lnTo>
                  <a:cubicBezTo>
                    <a:pt x="15419498" y="0"/>
                    <a:pt x="15461408" y="41910"/>
                    <a:pt x="15461408" y="92710"/>
                  </a:cubicBezTo>
                  <a:lnTo>
                    <a:pt x="15461408" y="8260630"/>
                  </a:lnTo>
                  <a:cubicBezTo>
                    <a:pt x="15462678" y="8312700"/>
                    <a:pt x="15420767" y="8354609"/>
                    <a:pt x="15369967" y="8354609"/>
                  </a:cubicBezTo>
                  <a:close/>
                </a:path>
              </a:pathLst>
            </a:custGeom>
            <a:solidFill>
              <a:srgbClr val="FFFFFF">
                <a:alpha val="31764"/>
              </a:srgbClr>
            </a:solidFill>
          </p:spPr>
        </p:sp>
        <p:sp>
          <p:nvSpPr>
            <p:cNvPr id="4" name="Freeform 4"/>
            <p:cNvSpPr/>
            <p:nvPr/>
          </p:nvSpPr>
          <p:spPr>
            <a:xfrm>
              <a:off x="0" y="0"/>
              <a:ext cx="15526178" cy="8418110"/>
            </a:xfrm>
            <a:custGeom>
              <a:avLst/>
              <a:gdLst/>
              <a:ahLst/>
              <a:cxnLst/>
              <a:rect l="l" t="t" r="r" b="b"/>
              <a:pathLst>
                <a:path w="15526178" h="8418110">
                  <a:moveTo>
                    <a:pt x="15401717" y="59690"/>
                  </a:moveTo>
                  <a:cubicBezTo>
                    <a:pt x="15437278" y="59690"/>
                    <a:pt x="15466489" y="88900"/>
                    <a:pt x="15466489" y="124460"/>
                  </a:cubicBezTo>
                  <a:lnTo>
                    <a:pt x="15466489" y="8293650"/>
                  </a:lnTo>
                  <a:cubicBezTo>
                    <a:pt x="15466489" y="8329209"/>
                    <a:pt x="15437278" y="8358420"/>
                    <a:pt x="15401717" y="8358420"/>
                  </a:cubicBezTo>
                  <a:lnTo>
                    <a:pt x="124460" y="8358420"/>
                  </a:lnTo>
                  <a:cubicBezTo>
                    <a:pt x="88900" y="8358420"/>
                    <a:pt x="59690" y="8329209"/>
                    <a:pt x="59690" y="8293650"/>
                  </a:cubicBezTo>
                  <a:lnTo>
                    <a:pt x="59690" y="124460"/>
                  </a:lnTo>
                  <a:cubicBezTo>
                    <a:pt x="59690" y="88900"/>
                    <a:pt x="88900" y="59690"/>
                    <a:pt x="124460" y="59690"/>
                  </a:cubicBezTo>
                  <a:lnTo>
                    <a:pt x="15401717" y="59690"/>
                  </a:lnTo>
                  <a:moveTo>
                    <a:pt x="15401717" y="0"/>
                  </a:moveTo>
                  <a:lnTo>
                    <a:pt x="124460" y="0"/>
                  </a:lnTo>
                  <a:cubicBezTo>
                    <a:pt x="55880" y="0"/>
                    <a:pt x="0" y="55880"/>
                    <a:pt x="0" y="124460"/>
                  </a:cubicBezTo>
                  <a:lnTo>
                    <a:pt x="0" y="8293650"/>
                  </a:lnTo>
                  <a:cubicBezTo>
                    <a:pt x="0" y="8362230"/>
                    <a:pt x="55880" y="8418110"/>
                    <a:pt x="124460" y="8418110"/>
                  </a:cubicBezTo>
                  <a:lnTo>
                    <a:pt x="15401717" y="8418110"/>
                  </a:lnTo>
                  <a:cubicBezTo>
                    <a:pt x="15470298" y="8418110"/>
                    <a:pt x="15526178" y="8362230"/>
                    <a:pt x="15526178" y="8293650"/>
                  </a:cubicBezTo>
                  <a:lnTo>
                    <a:pt x="15526178" y="124460"/>
                  </a:lnTo>
                  <a:cubicBezTo>
                    <a:pt x="15526178" y="55880"/>
                    <a:pt x="15470298" y="0"/>
                    <a:pt x="15401717" y="0"/>
                  </a:cubicBezTo>
                  <a:close/>
                </a:path>
              </a:pathLst>
            </a:custGeom>
            <a:solidFill>
              <a:srgbClr val="743050">
                <a:alpha val="31764"/>
              </a:srgbClr>
            </a:solidFill>
          </p:spPr>
        </p:sp>
      </p:grpSp>
      <p:sp>
        <p:nvSpPr>
          <p:cNvPr id="5" name="TextBox 5"/>
          <p:cNvSpPr txBox="1"/>
          <p:nvPr/>
        </p:nvSpPr>
        <p:spPr>
          <a:xfrm>
            <a:off x="1028700" y="8423225"/>
            <a:ext cx="4434671" cy="412115"/>
          </a:xfrm>
          <a:prstGeom prst="rect">
            <a:avLst/>
          </a:prstGeom>
        </p:spPr>
        <p:txBody>
          <a:bodyPr lIns="0" tIns="0" rIns="0" bIns="0" rtlCol="0" anchor="t">
            <a:spAutoFit/>
          </a:bodyPr>
          <a:lstStyle/>
          <a:p>
            <a:pPr>
              <a:lnSpc>
                <a:spcPts val="3359"/>
              </a:lnSpc>
            </a:pPr>
            <a:endParaRPr/>
          </a:p>
        </p:txBody>
      </p:sp>
      <p:sp>
        <p:nvSpPr>
          <p:cNvPr id="6" name="TextBox 6"/>
          <p:cNvSpPr txBox="1"/>
          <p:nvPr/>
        </p:nvSpPr>
        <p:spPr>
          <a:xfrm>
            <a:off x="6926665" y="8423225"/>
            <a:ext cx="4434671" cy="412115"/>
          </a:xfrm>
          <a:prstGeom prst="rect">
            <a:avLst/>
          </a:prstGeom>
        </p:spPr>
        <p:txBody>
          <a:bodyPr lIns="0" tIns="0" rIns="0" bIns="0" rtlCol="0" anchor="t">
            <a:spAutoFit/>
          </a:bodyPr>
          <a:lstStyle/>
          <a:p>
            <a:pPr>
              <a:lnSpc>
                <a:spcPts val="3359"/>
              </a:lnSpc>
            </a:pPr>
            <a:endParaRPr/>
          </a:p>
        </p:txBody>
      </p:sp>
      <p:sp>
        <p:nvSpPr>
          <p:cNvPr id="7" name="TextBox 7"/>
          <p:cNvSpPr txBox="1"/>
          <p:nvPr/>
        </p:nvSpPr>
        <p:spPr>
          <a:xfrm>
            <a:off x="12358360" y="8105725"/>
            <a:ext cx="4434671" cy="412115"/>
          </a:xfrm>
          <a:prstGeom prst="rect">
            <a:avLst/>
          </a:prstGeom>
        </p:spPr>
        <p:txBody>
          <a:bodyPr lIns="0" tIns="0" rIns="0" bIns="0" rtlCol="0" anchor="t">
            <a:spAutoFit/>
          </a:bodyPr>
          <a:lstStyle/>
          <a:p>
            <a:pPr>
              <a:lnSpc>
                <a:spcPts val="3359"/>
              </a:lnSpc>
            </a:pPr>
            <a:endParaRPr/>
          </a:p>
        </p:txBody>
      </p:sp>
      <p:sp>
        <p:nvSpPr>
          <p:cNvPr id="8" name="TextBox 8"/>
          <p:cNvSpPr txBox="1"/>
          <p:nvPr/>
        </p:nvSpPr>
        <p:spPr>
          <a:xfrm>
            <a:off x="2066650" y="3110980"/>
            <a:ext cx="14173751" cy="6249788"/>
          </a:xfrm>
          <a:prstGeom prst="rect">
            <a:avLst/>
          </a:prstGeom>
        </p:spPr>
        <p:txBody>
          <a:bodyPr lIns="0" tIns="0" rIns="0" bIns="0" rtlCol="0" anchor="t">
            <a:spAutoFit/>
          </a:bodyPr>
          <a:lstStyle/>
          <a:p>
            <a:pPr marL="754189" lvl="1" indent="-377095">
              <a:lnSpc>
                <a:spcPts val="4890"/>
              </a:lnSpc>
              <a:buFont typeface="Arial"/>
              <a:buChar char="•"/>
            </a:pPr>
            <a:r>
              <a:rPr lang="en-US" sz="4000" dirty="0">
                <a:solidFill>
                  <a:srgbClr val="743050"/>
                </a:solidFill>
                <a:latin typeface="Nourd" panose="020B0604020202020204" charset="0"/>
              </a:rPr>
              <a:t>If incapable, dominant approach is substitute</a:t>
            </a:r>
          </a:p>
          <a:p>
            <a:pPr>
              <a:lnSpc>
                <a:spcPts val="4890"/>
              </a:lnSpc>
            </a:pPr>
            <a:r>
              <a:rPr lang="en-US" sz="4000" dirty="0">
                <a:solidFill>
                  <a:srgbClr val="743050"/>
                </a:solidFill>
                <a:latin typeface="Nourd" panose="020B0604020202020204" charset="0"/>
              </a:rPr>
              <a:t>decision -making</a:t>
            </a:r>
          </a:p>
          <a:p>
            <a:pPr marL="1508378" lvl="2" indent="-502793">
              <a:lnSpc>
                <a:spcPts val="4890"/>
              </a:lnSpc>
              <a:buFont typeface="Arial"/>
              <a:buChar char="⚬"/>
            </a:pPr>
            <a:r>
              <a:rPr lang="en-US" sz="4000" dirty="0">
                <a:solidFill>
                  <a:srgbClr val="743050"/>
                </a:solidFill>
                <a:latin typeface="Nourd" panose="020B0604020202020204" charset="0"/>
              </a:rPr>
              <a:t>Example: Guardianship</a:t>
            </a:r>
          </a:p>
          <a:p>
            <a:pPr>
              <a:lnSpc>
                <a:spcPts val="4890"/>
              </a:lnSpc>
            </a:pPr>
            <a:endParaRPr lang="en-US" sz="4000" dirty="0">
              <a:solidFill>
                <a:srgbClr val="743050"/>
              </a:solidFill>
              <a:latin typeface="Nourd" panose="020B0604020202020204" charset="0"/>
            </a:endParaRPr>
          </a:p>
          <a:p>
            <a:pPr marL="754189" lvl="1" indent="-377095">
              <a:lnSpc>
                <a:spcPts val="4890"/>
              </a:lnSpc>
              <a:buFont typeface="Arial"/>
              <a:buChar char="•"/>
            </a:pPr>
            <a:r>
              <a:rPr lang="en-US" sz="4000" dirty="0">
                <a:solidFill>
                  <a:srgbClr val="743050"/>
                </a:solidFill>
                <a:latin typeface="Nourd" panose="020B0604020202020204" charset="0"/>
              </a:rPr>
              <a:t>Substitute decision-makers communicate directly with financial institution staff, physicians, lawyers, and other service providers on behalf of the adult</a:t>
            </a:r>
          </a:p>
          <a:p>
            <a:pPr>
              <a:lnSpc>
                <a:spcPts val="4890"/>
              </a:lnSpc>
            </a:pPr>
            <a:endParaRPr lang="en-US" sz="4000" dirty="0">
              <a:solidFill>
                <a:srgbClr val="743050"/>
              </a:solidFill>
              <a:latin typeface="Nourd" panose="020B0604020202020204" charset="0"/>
            </a:endParaRPr>
          </a:p>
          <a:p>
            <a:pPr marL="754188" lvl="1" indent="-377094">
              <a:lnSpc>
                <a:spcPts val="4890"/>
              </a:lnSpc>
              <a:buFont typeface="Arial"/>
              <a:buChar char="•"/>
            </a:pPr>
            <a:r>
              <a:rPr lang="en-US" sz="4000" dirty="0">
                <a:solidFill>
                  <a:srgbClr val="743050"/>
                </a:solidFill>
                <a:latin typeface="Nourd" panose="020B0604020202020204" charset="0"/>
              </a:rPr>
              <a:t>Duties and powers of the substitute decision-maker are generally clear</a:t>
            </a:r>
          </a:p>
        </p:txBody>
      </p:sp>
      <p:pic>
        <p:nvPicPr>
          <p:cNvPr id="9" name="Picture 9"/>
          <p:cNvPicPr>
            <a:picLocks noChangeAspect="1"/>
          </p:cNvPicPr>
          <p:nvPr/>
        </p:nvPicPr>
        <p:blipFill>
          <a:blip r:embed="rId3"/>
          <a:srcRect/>
          <a:stretch>
            <a:fillRect/>
          </a:stretch>
        </p:blipFill>
        <p:spPr>
          <a:xfrm>
            <a:off x="13988488" y="2317430"/>
            <a:ext cx="3068443" cy="2597381"/>
          </a:xfrm>
          <a:prstGeom prst="rect">
            <a:avLst/>
          </a:prstGeom>
        </p:spPr>
      </p:pic>
      <p:sp>
        <p:nvSpPr>
          <p:cNvPr id="10" name="TextBox 10"/>
          <p:cNvSpPr txBox="1"/>
          <p:nvPr/>
        </p:nvSpPr>
        <p:spPr>
          <a:xfrm>
            <a:off x="621907" y="1095375"/>
            <a:ext cx="16435025" cy="903605"/>
          </a:xfrm>
          <a:prstGeom prst="rect">
            <a:avLst/>
          </a:prstGeom>
        </p:spPr>
        <p:txBody>
          <a:bodyPr lIns="0" tIns="0" rIns="0" bIns="0" rtlCol="0" anchor="t">
            <a:spAutoFit/>
          </a:bodyPr>
          <a:lstStyle/>
          <a:p>
            <a:pPr algn="ctr">
              <a:lnSpc>
                <a:spcPts val="7040"/>
              </a:lnSpc>
            </a:pPr>
            <a:r>
              <a:rPr lang="en-US" sz="6400">
                <a:solidFill>
                  <a:srgbClr val="743050"/>
                </a:solidFill>
                <a:latin typeface="Nourd Light Bold"/>
              </a:rPr>
              <a:t>Substitute Decision-Making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6284" y="379162"/>
            <a:ext cx="17574482" cy="9528676"/>
            <a:chOff x="0" y="0"/>
            <a:chExt cx="15526178" cy="8418110"/>
          </a:xfrm>
        </p:grpSpPr>
        <p:sp>
          <p:nvSpPr>
            <p:cNvPr id="3" name="Freeform 3"/>
            <p:cNvSpPr/>
            <p:nvPr/>
          </p:nvSpPr>
          <p:spPr>
            <a:xfrm>
              <a:off x="31750" y="31750"/>
              <a:ext cx="15462678" cy="8354609"/>
            </a:xfrm>
            <a:custGeom>
              <a:avLst/>
              <a:gdLst/>
              <a:ahLst/>
              <a:cxnLst/>
              <a:rect l="l" t="t" r="r" b="b"/>
              <a:pathLst>
                <a:path w="15462678" h="8354609">
                  <a:moveTo>
                    <a:pt x="15369967" y="8354609"/>
                  </a:moveTo>
                  <a:lnTo>
                    <a:pt x="92710" y="8354609"/>
                  </a:lnTo>
                  <a:cubicBezTo>
                    <a:pt x="41910" y="8354609"/>
                    <a:pt x="0" y="8312700"/>
                    <a:pt x="0" y="8261900"/>
                  </a:cubicBezTo>
                  <a:lnTo>
                    <a:pt x="0" y="92710"/>
                  </a:lnTo>
                  <a:cubicBezTo>
                    <a:pt x="0" y="41910"/>
                    <a:pt x="41910" y="0"/>
                    <a:pt x="92710" y="0"/>
                  </a:cubicBezTo>
                  <a:lnTo>
                    <a:pt x="15368698" y="0"/>
                  </a:lnTo>
                  <a:cubicBezTo>
                    <a:pt x="15419498" y="0"/>
                    <a:pt x="15461408" y="41910"/>
                    <a:pt x="15461408" y="92710"/>
                  </a:cubicBezTo>
                  <a:lnTo>
                    <a:pt x="15461408" y="8260630"/>
                  </a:lnTo>
                  <a:cubicBezTo>
                    <a:pt x="15462678" y="8312700"/>
                    <a:pt x="15420767" y="8354609"/>
                    <a:pt x="15369967" y="8354609"/>
                  </a:cubicBezTo>
                  <a:close/>
                </a:path>
              </a:pathLst>
            </a:custGeom>
            <a:solidFill>
              <a:srgbClr val="FFFFFF">
                <a:alpha val="31764"/>
              </a:srgbClr>
            </a:solidFill>
          </p:spPr>
        </p:sp>
        <p:sp>
          <p:nvSpPr>
            <p:cNvPr id="4" name="Freeform 4"/>
            <p:cNvSpPr/>
            <p:nvPr/>
          </p:nvSpPr>
          <p:spPr>
            <a:xfrm>
              <a:off x="0" y="0"/>
              <a:ext cx="15526178" cy="8418110"/>
            </a:xfrm>
            <a:custGeom>
              <a:avLst/>
              <a:gdLst/>
              <a:ahLst/>
              <a:cxnLst/>
              <a:rect l="l" t="t" r="r" b="b"/>
              <a:pathLst>
                <a:path w="15526178" h="8418110">
                  <a:moveTo>
                    <a:pt x="15401717" y="59690"/>
                  </a:moveTo>
                  <a:cubicBezTo>
                    <a:pt x="15437278" y="59690"/>
                    <a:pt x="15466489" y="88900"/>
                    <a:pt x="15466489" y="124460"/>
                  </a:cubicBezTo>
                  <a:lnTo>
                    <a:pt x="15466489" y="8293650"/>
                  </a:lnTo>
                  <a:cubicBezTo>
                    <a:pt x="15466489" y="8329209"/>
                    <a:pt x="15437278" y="8358420"/>
                    <a:pt x="15401717" y="8358420"/>
                  </a:cubicBezTo>
                  <a:lnTo>
                    <a:pt x="124460" y="8358420"/>
                  </a:lnTo>
                  <a:cubicBezTo>
                    <a:pt x="88900" y="8358420"/>
                    <a:pt x="59690" y="8329209"/>
                    <a:pt x="59690" y="8293650"/>
                  </a:cubicBezTo>
                  <a:lnTo>
                    <a:pt x="59690" y="124460"/>
                  </a:lnTo>
                  <a:cubicBezTo>
                    <a:pt x="59690" y="88900"/>
                    <a:pt x="88900" y="59690"/>
                    <a:pt x="124460" y="59690"/>
                  </a:cubicBezTo>
                  <a:lnTo>
                    <a:pt x="15401717" y="59690"/>
                  </a:lnTo>
                  <a:moveTo>
                    <a:pt x="15401717" y="0"/>
                  </a:moveTo>
                  <a:lnTo>
                    <a:pt x="124460" y="0"/>
                  </a:lnTo>
                  <a:cubicBezTo>
                    <a:pt x="55880" y="0"/>
                    <a:pt x="0" y="55880"/>
                    <a:pt x="0" y="124460"/>
                  </a:cubicBezTo>
                  <a:lnTo>
                    <a:pt x="0" y="8293650"/>
                  </a:lnTo>
                  <a:cubicBezTo>
                    <a:pt x="0" y="8362230"/>
                    <a:pt x="55880" y="8418110"/>
                    <a:pt x="124460" y="8418110"/>
                  </a:cubicBezTo>
                  <a:lnTo>
                    <a:pt x="15401717" y="8418110"/>
                  </a:lnTo>
                  <a:cubicBezTo>
                    <a:pt x="15470298" y="8418110"/>
                    <a:pt x="15526178" y="8362230"/>
                    <a:pt x="15526178" y="8293650"/>
                  </a:cubicBezTo>
                  <a:lnTo>
                    <a:pt x="15526178" y="124460"/>
                  </a:lnTo>
                  <a:cubicBezTo>
                    <a:pt x="15526178" y="55880"/>
                    <a:pt x="15470298" y="0"/>
                    <a:pt x="15401717" y="0"/>
                  </a:cubicBezTo>
                  <a:close/>
                </a:path>
              </a:pathLst>
            </a:custGeom>
            <a:solidFill>
              <a:srgbClr val="743050">
                <a:alpha val="31764"/>
              </a:srgbClr>
            </a:solidFill>
          </p:spPr>
        </p:sp>
      </p:grpSp>
      <p:sp>
        <p:nvSpPr>
          <p:cNvPr id="5" name="TextBox 5"/>
          <p:cNvSpPr txBox="1"/>
          <p:nvPr/>
        </p:nvSpPr>
        <p:spPr>
          <a:xfrm>
            <a:off x="1028700" y="8423225"/>
            <a:ext cx="4434671" cy="412115"/>
          </a:xfrm>
          <a:prstGeom prst="rect">
            <a:avLst/>
          </a:prstGeom>
        </p:spPr>
        <p:txBody>
          <a:bodyPr lIns="0" tIns="0" rIns="0" bIns="0" rtlCol="0" anchor="t">
            <a:spAutoFit/>
          </a:bodyPr>
          <a:lstStyle/>
          <a:p>
            <a:pPr>
              <a:lnSpc>
                <a:spcPts val="3359"/>
              </a:lnSpc>
            </a:pPr>
            <a:endParaRPr/>
          </a:p>
        </p:txBody>
      </p:sp>
      <p:sp>
        <p:nvSpPr>
          <p:cNvPr id="6" name="TextBox 6"/>
          <p:cNvSpPr txBox="1"/>
          <p:nvPr/>
        </p:nvSpPr>
        <p:spPr>
          <a:xfrm>
            <a:off x="4074693" y="4339478"/>
            <a:ext cx="9085899" cy="2102713"/>
          </a:xfrm>
          <a:prstGeom prst="rect">
            <a:avLst/>
          </a:prstGeom>
        </p:spPr>
        <p:txBody>
          <a:bodyPr lIns="0" tIns="0" rIns="0" bIns="0" rtlCol="0" anchor="t">
            <a:spAutoFit/>
          </a:bodyPr>
          <a:lstStyle/>
          <a:p>
            <a:pPr marL="867367" lvl="1" indent="-433684">
              <a:lnSpc>
                <a:spcPts val="5624"/>
              </a:lnSpc>
              <a:buFont typeface="Arial"/>
              <a:buChar char="•"/>
            </a:pPr>
            <a:r>
              <a:rPr lang="en-US" sz="4000" dirty="0">
                <a:solidFill>
                  <a:srgbClr val="743050"/>
                </a:solidFill>
                <a:latin typeface="Nourd" panose="020B0604020202020204" charset="0"/>
              </a:rPr>
              <a:t>Making decisions for someone else</a:t>
            </a:r>
          </a:p>
          <a:p>
            <a:pPr>
              <a:lnSpc>
                <a:spcPts val="5624"/>
              </a:lnSpc>
            </a:pPr>
            <a:r>
              <a:rPr lang="en-US" sz="4000" dirty="0">
                <a:solidFill>
                  <a:srgbClr val="743050"/>
                </a:solidFill>
                <a:latin typeface="Nourd" panose="020B0604020202020204" charset="0"/>
              </a:rPr>
              <a:t>  </a:t>
            </a:r>
          </a:p>
          <a:p>
            <a:pPr marL="867367" lvl="1" indent="-433683">
              <a:lnSpc>
                <a:spcPts val="5624"/>
              </a:lnSpc>
              <a:buFont typeface="Arial"/>
              <a:buChar char="•"/>
            </a:pPr>
            <a:r>
              <a:rPr lang="en-US" sz="4000" dirty="0">
                <a:solidFill>
                  <a:srgbClr val="743050"/>
                </a:solidFill>
                <a:latin typeface="Nourd" panose="020B0604020202020204" charset="0"/>
              </a:rPr>
              <a:t>Last resort</a:t>
            </a:r>
          </a:p>
        </p:txBody>
      </p:sp>
      <p:sp>
        <p:nvSpPr>
          <p:cNvPr id="7" name="TextBox 7"/>
          <p:cNvSpPr txBox="1"/>
          <p:nvPr/>
        </p:nvSpPr>
        <p:spPr>
          <a:xfrm>
            <a:off x="621907" y="1898965"/>
            <a:ext cx="16435025" cy="903605"/>
          </a:xfrm>
          <a:prstGeom prst="rect">
            <a:avLst/>
          </a:prstGeom>
        </p:spPr>
        <p:txBody>
          <a:bodyPr lIns="0" tIns="0" rIns="0" bIns="0" rtlCol="0" anchor="t">
            <a:spAutoFit/>
          </a:bodyPr>
          <a:lstStyle/>
          <a:p>
            <a:pPr algn="ctr">
              <a:lnSpc>
                <a:spcPts val="7040"/>
              </a:lnSpc>
            </a:pPr>
            <a:r>
              <a:rPr lang="en-US" sz="6400">
                <a:solidFill>
                  <a:srgbClr val="743050"/>
                </a:solidFill>
                <a:latin typeface="Nourd Light Bold"/>
              </a:rPr>
              <a:t>Substitute Decision-Making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6284" y="379162"/>
            <a:ext cx="17574482" cy="9528676"/>
            <a:chOff x="0" y="0"/>
            <a:chExt cx="15526178" cy="8418110"/>
          </a:xfrm>
        </p:grpSpPr>
        <p:sp>
          <p:nvSpPr>
            <p:cNvPr id="3" name="Freeform 3"/>
            <p:cNvSpPr/>
            <p:nvPr/>
          </p:nvSpPr>
          <p:spPr>
            <a:xfrm>
              <a:off x="31750" y="31750"/>
              <a:ext cx="15462678" cy="8354609"/>
            </a:xfrm>
            <a:custGeom>
              <a:avLst/>
              <a:gdLst/>
              <a:ahLst/>
              <a:cxnLst/>
              <a:rect l="l" t="t" r="r" b="b"/>
              <a:pathLst>
                <a:path w="15462678" h="8354609">
                  <a:moveTo>
                    <a:pt x="15369967" y="8354609"/>
                  </a:moveTo>
                  <a:lnTo>
                    <a:pt x="92710" y="8354609"/>
                  </a:lnTo>
                  <a:cubicBezTo>
                    <a:pt x="41910" y="8354609"/>
                    <a:pt x="0" y="8312700"/>
                    <a:pt x="0" y="8261900"/>
                  </a:cubicBezTo>
                  <a:lnTo>
                    <a:pt x="0" y="92710"/>
                  </a:lnTo>
                  <a:cubicBezTo>
                    <a:pt x="0" y="41910"/>
                    <a:pt x="41910" y="0"/>
                    <a:pt x="92710" y="0"/>
                  </a:cubicBezTo>
                  <a:lnTo>
                    <a:pt x="15368698" y="0"/>
                  </a:lnTo>
                  <a:cubicBezTo>
                    <a:pt x="15419498" y="0"/>
                    <a:pt x="15461408" y="41910"/>
                    <a:pt x="15461408" y="92710"/>
                  </a:cubicBezTo>
                  <a:lnTo>
                    <a:pt x="15461408" y="8260630"/>
                  </a:lnTo>
                  <a:cubicBezTo>
                    <a:pt x="15462678" y="8312700"/>
                    <a:pt x="15420767" y="8354609"/>
                    <a:pt x="15369967" y="8354609"/>
                  </a:cubicBezTo>
                  <a:close/>
                </a:path>
              </a:pathLst>
            </a:custGeom>
            <a:solidFill>
              <a:srgbClr val="FFFFFF">
                <a:alpha val="31764"/>
              </a:srgbClr>
            </a:solidFill>
          </p:spPr>
        </p:sp>
        <p:sp>
          <p:nvSpPr>
            <p:cNvPr id="4" name="Freeform 4"/>
            <p:cNvSpPr/>
            <p:nvPr/>
          </p:nvSpPr>
          <p:spPr>
            <a:xfrm>
              <a:off x="0" y="0"/>
              <a:ext cx="15526178" cy="8418110"/>
            </a:xfrm>
            <a:custGeom>
              <a:avLst/>
              <a:gdLst/>
              <a:ahLst/>
              <a:cxnLst/>
              <a:rect l="l" t="t" r="r" b="b"/>
              <a:pathLst>
                <a:path w="15526178" h="8418110">
                  <a:moveTo>
                    <a:pt x="15401717" y="59690"/>
                  </a:moveTo>
                  <a:cubicBezTo>
                    <a:pt x="15437278" y="59690"/>
                    <a:pt x="15466489" y="88900"/>
                    <a:pt x="15466489" y="124460"/>
                  </a:cubicBezTo>
                  <a:lnTo>
                    <a:pt x="15466489" y="8293650"/>
                  </a:lnTo>
                  <a:cubicBezTo>
                    <a:pt x="15466489" y="8329209"/>
                    <a:pt x="15437278" y="8358420"/>
                    <a:pt x="15401717" y="8358420"/>
                  </a:cubicBezTo>
                  <a:lnTo>
                    <a:pt x="124460" y="8358420"/>
                  </a:lnTo>
                  <a:cubicBezTo>
                    <a:pt x="88900" y="8358420"/>
                    <a:pt x="59690" y="8329209"/>
                    <a:pt x="59690" y="8293650"/>
                  </a:cubicBezTo>
                  <a:lnTo>
                    <a:pt x="59690" y="124460"/>
                  </a:lnTo>
                  <a:cubicBezTo>
                    <a:pt x="59690" y="88900"/>
                    <a:pt x="88900" y="59690"/>
                    <a:pt x="124460" y="59690"/>
                  </a:cubicBezTo>
                  <a:lnTo>
                    <a:pt x="15401717" y="59690"/>
                  </a:lnTo>
                  <a:moveTo>
                    <a:pt x="15401717" y="0"/>
                  </a:moveTo>
                  <a:lnTo>
                    <a:pt x="124460" y="0"/>
                  </a:lnTo>
                  <a:cubicBezTo>
                    <a:pt x="55880" y="0"/>
                    <a:pt x="0" y="55880"/>
                    <a:pt x="0" y="124460"/>
                  </a:cubicBezTo>
                  <a:lnTo>
                    <a:pt x="0" y="8293650"/>
                  </a:lnTo>
                  <a:cubicBezTo>
                    <a:pt x="0" y="8362230"/>
                    <a:pt x="55880" y="8418110"/>
                    <a:pt x="124460" y="8418110"/>
                  </a:cubicBezTo>
                  <a:lnTo>
                    <a:pt x="15401717" y="8418110"/>
                  </a:lnTo>
                  <a:cubicBezTo>
                    <a:pt x="15470298" y="8418110"/>
                    <a:pt x="15526178" y="8362230"/>
                    <a:pt x="15526178" y="8293650"/>
                  </a:cubicBezTo>
                  <a:lnTo>
                    <a:pt x="15526178" y="124460"/>
                  </a:lnTo>
                  <a:cubicBezTo>
                    <a:pt x="15526178" y="55880"/>
                    <a:pt x="15470298" y="0"/>
                    <a:pt x="15401717" y="0"/>
                  </a:cubicBezTo>
                  <a:close/>
                </a:path>
              </a:pathLst>
            </a:custGeom>
            <a:solidFill>
              <a:srgbClr val="743050">
                <a:alpha val="31764"/>
              </a:srgbClr>
            </a:solidFill>
          </p:spPr>
        </p:sp>
      </p:grpSp>
      <p:sp>
        <p:nvSpPr>
          <p:cNvPr id="5" name="TextBox 5"/>
          <p:cNvSpPr txBox="1"/>
          <p:nvPr/>
        </p:nvSpPr>
        <p:spPr>
          <a:xfrm>
            <a:off x="1028700" y="8423225"/>
            <a:ext cx="4434671" cy="412115"/>
          </a:xfrm>
          <a:prstGeom prst="rect">
            <a:avLst/>
          </a:prstGeom>
        </p:spPr>
        <p:txBody>
          <a:bodyPr lIns="0" tIns="0" rIns="0" bIns="0" rtlCol="0" anchor="t">
            <a:spAutoFit/>
          </a:bodyPr>
          <a:lstStyle/>
          <a:p>
            <a:pPr>
              <a:lnSpc>
                <a:spcPts val="3359"/>
              </a:lnSpc>
            </a:pPr>
            <a:endParaRPr/>
          </a:p>
        </p:txBody>
      </p:sp>
      <p:sp>
        <p:nvSpPr>
          <p:cNvPr id="6" name="TextBox 6"/>
          <p:cNvSpPr txBox="1"/>
          <p:nvPr/>
        </p:nvSpPr>
        <p:spPr>
          <a:xfrm>
            <a:off x="6926665" y="8423225"/>
            <a:ext cx="4434671" cy="412115"/>
          </a:xfrm>
          <a:prstGeom prst="rect">
            <a:avLst/>
          </a:prstGeom>
        </p:spPr>
        <p:txBody>
          <a:bodyPr lIns="0" tIns="0" rIns="0" bIns="0" rtlCol="0" anchor="t">
            <a:spAutoFit/>
          </a:bodyPr>
          <a:lstStyle/>
          <a:p>
            <a:pPr>
              <a:lnSpc>
                <a:spcPts val="3359"/>
              </a:lnSpc>
            </a:pPr>
            <a:endParaRPr/>
          </a:p>
        </p:txBody>
      </p:sp>
      <p:sp>
        <p:nvSpPr>
          <p:cNvPr id="7" name="TextBox 7"/>
          <p:cNvSpPr txBox="1"/>
          <p:nvPr/>
        </p:nvSpPr>
        <p:spPr>
          <a:xfrm>
            <a:off x="12358360" y="8105725"/>
            <a:ext cx="4434671" cy="412115"/>
          </a:xfrm>
          <a:prstGeom prst="rect">
            <a:avLst/>
          </a:prstGeom>
        </p:spPr>
        <p:txBody>
          <a:bodyPr lIns="0" tIns="0" rIns="0" bIns="0" rtlCol="0" anchor="t">
            <a:spAutoFit/>
          </a:bodyPr>
          <a:lstStyle/>
          <a:p>
            <a:pPr>
              <a:lnSpc>
                <a:spcPts val="3359"/>
              </a:lnSpc>
            </a:pPr>
            <a:endParaRPr/>
          </a:p>
        </p:txBody>
      </p:sp>
      <p:sp>
        <p:nvSpPr>
          <p:cNvPr id="8" name="TextBox 8"/>
          <p:cNvSpPr txBox="1"/>
          <p:nvPr/>
        </p:nvSpPr>
        <p:spPr>
          <a:xfrm>
            <a:off x="2682619" y="3212563"/>
            <a:ext cx="12718338" cy="4970591"/>
          </a:xfrm>
          <a:prstGeom prst="rect">
            <a:avLst/>
          </a:prstGeom>
        </p:spPr>
        <p:txBody>
          <a:bodyPr lIns="0" tIns="0" rIns="0" bIns="0" rtlCol="0" anchor="t">
            <a:spAutoFit/>
          </a:bodyPr>
          <a:lstStyle/>
          <a:p>
            <a:pPr marL="867367" lvl="1" indent="-433684">
              <a:lnSpc>
                <a:spcPts val="5624"/>
              </a:lnSpc>
              <a:buFont typeface="Arial"/>
              <a:buChar char="•"/>
            </a:pPr>
            <a:r>
              <a:rPr lang="en-US" sz="4000" dirty="0">
                <a:solidFill>
                  <a:srgbClr val="743050"/>
                </a:solidFill>
                <a:latin typeface="Nourd" panose="020B0604020202020204" charset="0"/>
              </a:rPr>
              <a:t>Adult Guardianship Act, RSBC 1996, c 6</a:t>
            </a:r>
          </a:p>
          <a:p>
            <a:pPr marL="867367" lvl="1" indent="-433684">
              <a:lnSpc>
                <a:spcPts val="5624"/>
              </a:lnSpc>
              <a:buFont typeface="Arial"/>
              <a:buChar char="•"/>
            </a:pPr>
            <a:r>
              <a:rPr lang="en-US" sz="4000" dirty="0">
                <a:solidFill>
                  <a:srgbClr val="743050"/>
                </a:solidFill>
                <a:latin typeface="Nourd" panose="020B0604020202020204" charset="0"/>
              </a:rPr>
              <a:t>Health Care (Consent) &amp; Care Facility (Admission) Act, RSBC 1996, c 181</a:t>
            </a:r>
          </a:p>
          <a:p>
            <a:pPr marL="867367" lvl="1" indent="-433684">
              <a:lnSpc>
                <a:spcPts val="5624"/>
              </a:lnSpc>
              <a:buFont typeface="Arial"/>
              <a:buChar char="•"/>
            </a:pPr>
            <a:r>
              <a:rPr lang="en-US" sz="4000" dirty="0">
                <a:solidFill>
                  <a:srgbClr val="743050"/>
                </a:solidFill>
                <a:latin typeface="Nourd" panose="020B0604020202020204" charset="0"/>
              </a:rPr>
              <a:t>Patients Property Act, RSBC 1996, c 349</a:t>
            </a:r>
          </a:p>
          <a:p>
            <a:pPr marL="867367" lvl="1" indent="-433684">
              <a:lnSpc>
                <a:spcPts val="5624"/>
              </a:lnSpc>
              <a:buFont typeface="Arial"/>
              <a:buChar char="•"/>
            </a:pPr>
            <a:r>
              <a:rPr lang="en-US" sz="4000" dirty="0">
                <a:solidFill>
                  <a:srgbClr val="743050"/>
                </a:solidFill>
                <a:latin typeface="Nourd" panose="020B0604020202020204" charset="0"/>
              </a:rPr>
              <a:t>Power of Attorney Act, RSBC 1996, c 370</a:t>
            </a:r>
          </a:p>
          <a:p>
            <a:pPr marL="867367" lvl="1" indent="-433684">
              <a:lnSpc>
                <a:spcPts val="5624"/>
              </a:lnSpc>
              <a:buFont typeface="Arial"/>
              <a:buChar char="•"/>
            </a:pPr>
            <a:r>
              <a:rPr lang="en-US" sz="4000" dirty="0">
                <a:solidFill>
                  <a:srgbClr val="743050"/>
                </a:solidFill>
                <a:latin typeface="Nourd" panose="020B0604020202020204" charset="0"/>
              </a:rPr>
              <a:t>Public Guardian and Trustee Act, RSBC 1996, c 383</a:t>
            </a:r>
          </a:p>
          <a:p>
            <a:pPr marL="867367" lvl="1" indent="-433683">
              <a:lnSpc>
                <a:spcPts val="5624"/>
              </a:lnSpc>
              <a:buFont typeface="Arial"/>
              <a:buChar char="•"/>
            </a:pPr>
            <a:r>
              <a:rPr lang="en-US" sz="4000" dirty="0">
                <a:solidFill>
                  <a:srgbClr val="743050"/>
                </a:solidFill>
                <a:latin typeface="Nourd" panose="020B0604020202020204" charset="0"/>
              </a:rPr>
              <a:t>Representation Agreement Act, RSBC 1996, c 405</a:t>
            </a:r>
          </a:p>
        </p:txBody>
      </p:sp>
      <p:sp>
        <p:nvSpPr>
          <p:cNvPr id="9" name="TextBox 9"/>
          <p:cNvSpPr txBox="1"/>
          <p:nvPr/>
        </p:nvSpPr>
        <p:spPr>
          <a:xfrm>
            <a:off x="824275" y="1426772"/>
            <a:ext cx="16435025" cy="903605"/>
          </a:xfrm>
          <a:prstGeom prst="rect">
            <a:avLst/>
          </a:prstGeom>
        </p:spPr>
        <p:txBody>
          <a:bodyPr lIns="0" tIns="0" rIns="0" bIns="0" rtlCol="0" anchor="t">
            <a:spAutoFit/>
          </a:bodyPr>
          <a:lstStyle/>
          <a:p>
            <a:pPr algn="ctr">
              <a:lnSpc>
                <a:spcPts val="7040"/>
              </a:lnSpc>
            </a:pPr>
            <a:r>
              <a:rPr lang="en-US" sz="6400">
                <a:solidFill>
                  <a:srgbClr val="743050"/>
                </a:solidFill>
                <a:latin typeface="Nourd Light Bold"/>
              </a:rPr>
              <a:t>Substitute Decision-Making in B.C.</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6284" y="379162"/>
            <a:ext cx="17574482" cy="9528676"/>
            <a:chOff x="0" y="0"/>
            <a:chExt cx="15526178" cy="8418110"/>
          </a:xfrm>
        </p:grpSpPr>
        <p:sp>
          <p:nvSpPr>
            <p:cNvPr id="3" name="Freeform 3"/>
            <p:cNvSpPr/>
            <p:nvPr/>
          </p:nvSpPr>
          <p:spPr>
            <a:xfrm>
              <a:off x="31750" y="31750"/>
              <a:ext cx="15462678" cy="8354609"/>
            </a:xfrm>
            <a:custGeom>
              <a:avLst/>
              <a:gdLst/>
              <a:ahLst/>
              <a:cxnLst/>
              <a:rect l="l" t="t" r="r" b="b"/>
              <a:pathLst>
                <a:path w="15462678" h="8354609">
                  <a:moveTo>
                    <a:pt x="15369967" y="8354609"/>
                  </a:moveTo>
                  <a:lnTo>
                    <a:pt x="92710" y="8354609"/>
                  </a:lnTo>
                  <a:cubicBezTo>
                    <a:pt x="41910" y="8354609"/>
                    <a:pt x="0" y="8312700"/>
                    <a:pt x="0" y="8261900"/>
                  </a:cubicBezTo>
                  <a:lnTo>
                    <a:pt x="0" y="92710"/>
                  </a:lnTo>
                  <a:cubicBezTo>
                    <a:pt x="0" y="41910"/>
                    <a:pt x="41910" y="0"/>
                    <a:pt x="92710" y="0"/>
                  </a:cubicBezTo>
                  <a:lnTo>
                    <a:pt x="15368698" y="0"/>
                  </a:lnTo>
                  <a:cubicBezTo>
                    <a:pt x="15419498" y="0"/>
                    <a:pt x="15461408" y="41910"/>
                    <a:pt x="15461408" y="92710"/>
                  </a:cubicBezTo>
                  <a:lnTo>
                    <a:pt x="15461408" y="8260630"/>
                  </a:lnTo>
                  <a:cubicBezTo>
                    <a:pt x="15462678" y="8312700"/>
                    <a:pt x="15420767" y="8354609"/>
                    <a:pt x="15369967" y="8354609"/>
                  </a:cubicBezTo>
                  <a:close/>
                </a:path>
              </a:pathLst>
            </a:custGeom>
            <a:solidFill>
              <a:srgbClr val="FFFFFF">
                <a:alpha val="31764"/>
              </a:srgbClr>
            </a:solidFill>
          </p:spPr>
        </p:sp>
        <p:sp>
          <p:nvSpPr>
            <p:cNvPr id="4" name="Freeform 4"/>
            <p:cNvSpPr/>
            <p:nvPr/>
          </p:nvSpPr>
          <p:spPr>
            <a:xfrm>
              <a:off x="0" y="0"/>
              <a:ext cx="15526178" cy="8418110"/>
            </a:xfrm>
            <a:custGeom>
              <a:avLst/>
              <a:gdLst/>
              <a:ahLst/>
              <a:cxnLst/>
              <a:rect l="l" t="t" r="r" b="b"/>
              <a:pathLst>
                <a:path w="15526178" h="8418110">
                  <a:moveTo>
                    <a:pt x="15401717" y="59690"/>
                  </a:moveTo>
                  <a:cubicBezTo>
                    <a:pt x="15437278" y="59690"/>
                    <a:pt x="15466489" y="88900"/>
                    <a:pt x="15466489" y="124460"/>
                  </a:cubicBezTo>
                  <a:lnTo>
                    <a:pt x="15466489" y="8293650"/>
                  </a:lnTo>
                  <a:cubicBezTo>
                    <a:pt x="15466489" y="8329209"/>
                    <a:pt x="15437278" y="8358420"/>
                    <a:pt x="15401717" y="8358420"/>
                  </a:cubicBezTo>
                  <a:lnTo>
                    <a:pt x="124460" y="8358420"/>
                  </a:lnTo>
                  <a:cubicBezTo>
                    <a:pt x="88900" y="8358420"/>
                    <a:pt x="59690" y="8329209"/>
                    <a:pt x="59690" y="8293650"/>
                  </a:cubicBezTo>
                  <a:lnTo>
                    <a:pt x="59690" y="124460"/>
                  </a:lnTo>
                  <a:cubicBezTo>
                    <a:pt x="59690" y="88900"/>
                    <a:pt x="88900" y="59690"/>
                    <a:pt x="124460" y="59690"/>
                  </a:cubicBezTo>
                  <a:lnTo>
                    <a:pt x="15401717" y="59690"/>
                  </a:lnTo>
                  <a:moveTo>
                    <a:pt x="15401717" y="0"/>
                  </a:moveTo>
                  <a:lnTo>
                    <a:pt x="124460" y="0"/>
                  </a:lnTo>
                  <a:cubicBezTo>
                    <a:pt x="55880" y="0"/>
                    <a:pt x="0" y="55880"/>
                    <a:pt x="0" y="124460"/>
                  </a:cubicBezTo>
                  <a:lnTo>
                    <a:pt x="0" y="8293650"/>
                  </a:lnTo>
                  <a:cubicBezTo>
                    <a:pt x="0" y="8362230"/>
                    <a:pt x="55880" y="8418110"/>
                    <a:pt x="124460" y="8418110"/>
                  </a:cubicBezTo>
                  <a:lnTo>
                    <a:pt x="15401717" y="8418110"/>
                  </a:lnTo>
                  <a:cubicBezTo>
                    <a:pt x="15470298" y="8418110"/>
                    <a:pt x="15526178" y="8362230"/>
                    <a:pt x="15526178" y="8293650"/>
                  </a:cubicBezTo>
                  <a:lnTo>
                    <a:pt x="15526178" y="124460"/>
                  </a:lnTo>
                  <a:cubicBezTo>
                    <a:pt x="15526178" y="55880"/>
                    <a:pt x="15470298" y="0"/>
                    <a:pt x="15401717" y="0"/>
                  </a:cubicBezTo>
                  <a:close/>
                </a:path>
              </a:pathLst>
            </a:custGeom>
            <a:solidFill>
              <a:srgbClr val="743050">
                <a:alpha val="31764"/>
              </a:srgbClr>
            </a:solidFill>
          </p:spPr>
        </p:sp>
      </p:grpSp>
      <p:sp>
        <p:nvSpPr>
          <p:cNvPr id="5" name="TextBox 5"/>
          <p:cNvSpPr txBox="1"/>
          <p:nvPr/>
        </p:nvSpPr>
        <p:spPr>
          <a:xfrm>
            <a:off x="1028700" y="8423225"/>
            <a:ext cx="4434671" cy="412115"/>
          </a:xfrm>
          <a:prstGeom prst="rect">
            <a:avLst/>
          </a:prstGeom>
        </p:spPr>
        <p:txBody>
          <a:bodyPr lIns="0" tIns="0" rIns="0" bIns="0" rtlCol="0" anchor="t">
            <a:spAutoFit/>
          </a:bodyPr>
          <a:lstStyle/>
          <a:p>
            <a:pPr>
              <a:lnSpc>
                <a:spcPts val="3359"/>
              </a:lnSpc>
            </a:pPr>
            <a:endParaRPr/>
          </a:p>
        </p:txBody>
      </p:sp>
      <p:sp>
        <p:nvSpPr>
          <p:cNvPr id="6" name="TextBox 6"/>
          <p:cNvSpPr txBox="1"/>
          <p:nvPr/>
        </p:nvSpPr>
        <p:spPr>
          <a:xfrm>
            <a:off x="6926665" y="8423225"/>
            <a:ext cx="4434671" cy="412115"/>
          </a:xfrm>
          <a:prstGeom prst="rect">
            <a:avLst/>
          </a:prstGeom>
        </p:spPr>
        <p:txBody>
          <a:bodyPr lIns="0" tIns="0" rIns="0" bIns="0" rtlCol="0" anchor="t">
            <a:spAutoFit/>
          </a:bodyPr>
          <a:lstStyle/>
          <a:p>
            <a:pPr>
              <a:lnSpc>
                <a:spcPts val="3359"/>
              </a:lnSpc>
            </a:pPr>
            <a:endParaRPr/>
          </a:p>
        </p:txBody>
      </p:sp>
      <p:sp>
        <p:nvSpPr>
          <p:cNvPr id="7" name="TextBox 7"/>
          <p:cNvSpPr txBox="1"/>
          <p:nvPr/>
        </p:nvSpPr>
        <p:spPr>
          <a:xfrm>
            <a:off x="12358360" y="8105725"/>
            <a:ext cx="4434671" cy="412115"/>
          </a:xfrm>
          <a:prstGeom prst="rect">
            <a:avLst/>
          </a:prstGeom>
        </p:spPr>
        <p:txBody>
          <a:bodyPr lIns="0" tIns="0" rIns="0" bIns="0" rtlCol="0" anchor="t">
            <a:spAutoFit/>
          </a:bodyPr>
          <a:lstStyle/>
          <a:p>
            <a:pPr>
              <a:lnSpc>
                <a:spcPts val="3359"/>
              </a:lnSpc>
            </a:pPr>
            <a:endParaRPr/>
          </a:p>
        </p:txBody>
      </p:sp>
      <p:sp>
        <p:nvSpPr>
          <p:cNvPr id="8" name="TextBox 8"/>
          <p:cNvSpPr txBox="1"/>
          <p:nvPr/>
        </p:nvSpPr>
        <p:spPr>
          <a:xfrm>
            <a:off x="4497624" y="3381203"/>
            <a:ext cx="9311802" cy="4231269"/>
          </a:xfrm>
          <a:prstGeom prst="rect">
            <a:avLst/>
          </a:prstGeom>
        </p:spPr>
        <p:txBody>
          <a:bodyPr lIns="0" tIns="0" rIns="0" bIns="0" rtlCol="0" anchor="t">
            <a:spAutoFit/>
          </a:bodyPr>
          <a:lstStyle/>
          <a:p>
            <a:pPr>
              <a:lnSpc>
                <a:spcPts val="5624"/>
              </a:lnSpc>
            </a:pPr>
            <a:r>
              <a:rPr lang="en-US" sz="4017" dirty="0">
                <a:solidFill>
                  <a:srgbClr val="743050"/>
                </a:solidFill>
                <a:latin typeface="Nourd"/>
              </a:rPr>
              <a:t>Can cover different types of decisions: </a:t>
            </a:r>
          </a:p>
          <a:p>
            <a:pPr marL="867367" lvl="1" indent="-433684">
              <a:lnSpc>
                <a:spcPts val="5624"/>
              </a:lnSpc>
              <a:buFont typeface="Arial"/>
              <a:buChar char="•"/>
            </a:pPr>
            <a:r>
              <a:rPr lang="en-US" sz="4000" dirty="0">
                <a:solidFill>
                  <a:srgbClr val="743050"/>
                </a:solidFill>
                <a:latin typeface="Nourd" panose="020B0604020202020204" charset="0"/>
              </a:rPr>
              <a:t>health care    </a:t>
            </a:r>
          </a:p>
          <a:p>
            <a:pPr marL="867367" lvl="1" indent="-433684">
              <a:lnSpc>
                <a:spcPts val="5624"/>
              </a:lnSpc>
              <a:buFont typeface="Arial"/>
              <a:buChar char="•"/>
            </a:pPr>
            <a:r>
              <a:rPr lang="en-US" sz="4000" dirty="0">
                <a:solidFill>
                  <a:srgbClr val="743050"/>
                </a:solidFill>
                <a:latin typeface="Nourd" panose="020B0604020202020204" charset="0"/>
              </a:rPr>
              <a:t>personal care</a:t>
            </a:r>
          </a:p>
          <a:p>
            <a:pPr marL="867367" lvl="1" indent="-433684">
              <a:lnSpc>
                <a:spcPts val="5624"/>
              </a:lnSpc>
              <a:buFont typeface="Arial"/>
              <a:buChar char="•"/>
            </a:pPr>
            <a:r>
              <a:rPr lang="en-US" sz="4000" dirty="0">
                <a:solidFill>
                  <a:srgbClr val="743050"/>
                </a:solidFill>
                <a:latin typeface="Nourd" panose="020B0604020202020204" charset="0"/>
              </a:rPr>
              <a:t>financial matters</a:t>
            </a:r>
          </a:p>
          <a:p>
            <a:pPr marL="867367" lvl="1" indent="-433684">
              <a:lnSpc>
                <a:spcPts val="5624"/>
              </a:lnSpc>
              <a:buFont typeface="Arial"/>
              <a:buChar char="•"/>
            </a:pPr>
            <a:r>
              <a:rPr lang="en-US" sz="4000" dirty="0">
                <a:solidFill>
                  <a:srgbClr val="743050"/>
                </a:solidFill>
                <a:latin typeface="Nourd" panose="020B0604020202020204" charset="0"/>
              </a:rPr>
              <a:t>property transfers   </a:t>
            </a:r>
          </a:p>
          <a:p>
            <a:pPr marL="867367" lvl="1" indent="-433683">
              <a:lnSpc>
                <a:spcPts val="5624"/>
              </a:lnSpc>
              <a:buFont typeface="Arial"/>
              <a:buChar char="•"/>
            </a:pPr>
            <a:r>
              <a:rPr lang="en-US" sz="4000" dirty="0">
                <a:solidFill>
                  <a:srgbClr val="743050"/>
                </a:solidFill>
                <a:latin typeface="Nourd" panose="020B0604020202020204" charset="0"/>
              </a:rPr>
              <a:t>facility admission</a:t>
            </a:r>
          </a:p>
        </p:txBody>
      </p:sp>
      <p:sp>
        <p:nvSpPr>
          <p:cNvPr id="9" name="TextBox 9"/>
          <p:cNvSpPr txBox="1"/>
          <p:nvPr/>
        </p:nvSpPr>
        <p:spPr>
          <a:xfrm>
            <a:off x="0" y="1095375"/>
            <a:ext cx="18288000" cy="903605"/>
          </a:xfrm>
          <a:prstGeom prst="rect">
            <a:avLst/>
          </a:prstGeom>
        </p:spPr>
        <p:txBody>
          <a:bodyPr lIns="0" tIns="0" rIns="0" bIns="0" rtlCol="0" anchor="t">
            <a:spAutoFit/>
          </a:bodyPr>
          <a:lstStyle/>
          <a:p>
            <a:pPr algn="ctr">
              <a:lnSpc>
                <a:spcPts val="7040"/>
              </a:lnSpc>
            </a:pPr>
            <a:r>
              <a:rPr lang="en-US" sz="6400">
                <a:solidFill>
                  <a:srgbClr val="743050"/>
                </a:solidFill>
                <a:latin typeface="Nourd Light Bold"/>
              </a:rPr>
              <a:t>Substitute Decision-Making Authority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3000"/>
          </a:blip>
          <a:srcRect l="19424" r="41681"/>
          <a:stretch>
            <a:fillRect/>
          </a:stretch>
        </p:blipFill>
        <p:spPr>
          <a:xfrm>
            <a:off x="0" y="0"/>
            <a:ext cx="6001643" cy="10287000"/>
          </a:xfrm>
          <a:prstGeom prst="rect">
            <a:avLst/>
          </a:prstGeom>
        </p:spPr>
      </p:pic>
      <p:sp>
        <p:nvSpPr>
          <p:cNvPr id="3" name="TextBox 3"/>
          <p:cNvSpPr txBox="1"/>
          <p:nvPr/>
        </p:nvSpPr>
        <p:spPr>
          <a:xfrm>
            <a:off x="6420743" y="514617"/>
            <a:ext cx="11361335" cy="3589655"/>
          </a:xfrm>
          <a:prstGeom prst="rect">
            <a:avLst/>
          </a:prstGeom>
        </p:spPr>
        <p:txBody>
          <a:bodyPr lIns="0" tIns="0" rIns="0" bIns="0" rtlCol="0" anchor="t">
            <a:spAutoFit/>
          </a:bodyPr>
          <a:lstStyle/>
          <a:p>
            <a:pPr algn="ctr">
              <a:lnSpc>
                <a:spcPts val="7039"/>
              </a:lnSpc>
            </a:pPr>
            <a:r>
              <a:rPr lang="en-US" sz="6400">
                <a:solidFill>
                  <a:srgbClr val="2E4053"/>
                </a:solidFill>
                <a:latin typeface="Nourd Light Bold"/>
              </a:rPr>
              <a:t>Supporting Client Capacity </a:t>
            </a:r>
          </a:p>
          <a:p>
            <a:pPr algn="ctr">
              <a:lnSpc>
                <a:spcPts val="7039"/>
              </a:lnSpc>
            </a:pPr>
            <a:r>
              <a:rPr lang="en-US" sz="6400">
                <a:solidFill>
                  <a:srgbClr val="2E4053"/>
                </a:solidFill>
                <a:latin typeface="Nourd Light Bold"/>
              </a:rPr>
              <a:t>for Investment Decision-Making:</a:t>
            </a:r>
          </a:p>
          <a:p>
            <a:pPr algn="ctr">
              <a:lnSpc>
                <a:spcPts val="7040"/>
              </a:lnSpc>
            </a:pPr>
            <a:r>
              <a:rPr lang="en-US" sz="6400">
                <a:solidFill>
                  <a:srgbClr val="2E4053"/>
                </a:solidFill>
                <a:latin typeface="Nourd Light Bold"/>
              </a:rPr>
              <a:t>Promising Practices</a:t>
            </a:r>
          </a:p>
        </p:txBody>
      </p:sp>
      <p:sp>
        <p:nvSpPr>
          <p:cNvPr id="4" name="TextBox 4"/>
          <p:cNvSpPr txBox="1"/>
          <p:nvPr/>
        </p:nvSpPr>
        <p:spPr>
          <a:xfrm>
            <a:off x="1028700" y="8423225"/>
            <a:ext cx="4434671" cy="412115"/>
          </a:xfrm>
          <a:prstGeom prst="rect">
            <a:avLst/>
          </a:prstGeom>
        </p:spPr>
        <p:txBody>
          <a:bodyPr lIns="0" tIns="0" rIns="0" bIns="0" rtlCol="0" anchor="t">
            <a:spAutoFit/>
          </a:bodyPr>
          <a:lstStyle/>
          <a:p>
            <a:pPr>
              <a:lnSpc>
                <a:spcPts val="3359"/>
              </a:lnSpc>
            </a:pPr>
            <a:endParaRPr/>
          </a:p>
        </p:txBody>
      </p:sp>
      <p:sp>
        <p:nvSpPr>
          <p:cNvPr id="5" name="TextBox 5"/>
          <p:cNvSpPr txBox="1"/>
          <p:nvPr/>
        </p:nvSpPr>
        <p:spPr>
          <a:xfrm>
            <a:off x="6926665" y="8423225"/>
            <a:ext cx="4434671" cy="412115"/>
          </a:xfrm>
          <a:prstGeom prst="rect">
            <a:avLst/>
          </a:prstGeom>
        </p:spPr>
        <p:txBody>
          <a:bodyPr lIns="0" tIns="0" rIns="0" bIns="0" rtlCol="0" anchor="t">
            <a:spAutoFit/>
          </a:bodyPr>
          <a:lstStyle/>
          <a:p>
            <a:pPr>
              <a:lnSpc>
                <a:spcPts val="3359"/>
              </a:lnSpc>
            </a:pPr>
            <a:endParaRPr/>
          </a:p>
        </p:txBody>
      </p:sp>
      <p:sp>
        <p:nvSpPr>
          <p:cNvPr id="6" name="TextBox 6"/>
          <p:cNvSpPr txBox="1"/>
          <p:nvPr/>
        </p:nvSpPr>
        <p:spPr>
          <a:xfrm>
            <a:off x="12358360" y="8105725"/>
            <a:ext cx="4434671" cy="412115"/>
          </a:xfrm>
          <a:prstGeom prst="rect">
            <a:avLst/>
          </a:prstGeom>
        </p:spPr>
        <p:txBody>
          <a:bodyPr lIns="0" tIns="0" rIns="0" bIns="0" rtlCol="0" anchor="t">
            <a:spAutoFit/>
          </a:bodyPr>
          <a:lstStyle/>
          <a:p>
            <a:pPr>
              <a:lnSpc>
                <a:spcPts val="3359"/>
              </a:lnSpc>
            </a:pPr>
            <a:endParaRPr/>
          </a:p>
        </p:txBody>
      </p:sp>
      <p:sp>
        <p:nvSpPr>
          <p:cNvPr id="7" name="TextBox 7"/>
          <p:cNvSpPr txBox="1"/>
          <p:nvPr/>
        </p:nvSpPr>
        <p:spPr>
          <a:xfrm>
            <a:off x="7947498" y="5067300"/>
            <a:ext cx="9311802" cy="3534301"/>
          </a:xfrm>
          <a:prstGeom prst="rect">
            <a:avLst/>
          </a:prstGeom>
        </p:spPr>
        <p:txBody>
          <a:bodyPr lIns="0" tIns="0" rIns="0" bIns="0" rtlCol="0" anchor="t">
            <a:spAutoFit/>
          </a:bodyPr>
          <a:lstStyle/>
          <a:p>
            <a:pPr>
              <a:lnSpc>
                <a:spcPts val="5624"/>
              </a:lnSpc>
            </a:pPr>
            <a:r>
              <a:rPr lang="en-US" sz="4000" dirty="0">
                <a:solidFill>
                  <a:srgbClr val="2E4053"/>
                </a:solidFill>
                <a:latin typeface="Nourd" panose="020B0604020202020204" charset="0"/>
              </a:rPr>
              <a:t>• Everyone needs different kinds of support with decision-making.</a:t>
            </a:r>
          </a:p>
          <a:p>
            <a:pPr>
              <a:lnSpc>
                <a:spcPts val="5624"/>
              </a:lnSpc>
            </a:pPr>
            <a:r>
              <a:rPr lang="en-US" sz="4000" dirty="0">
                <a:solidFill>
                  <a:srgbClr val="2E4053"/>
                </a:solidFill>
                <a:latin typeface="Nourd" panose="020B0604020202020204" charset="0"/>
              </a:rPr>
              <a:t>• Get to know your client’s support needs.</a:t>
            </a:r>
          </a:p>
          <a:p>
            <a:pPr>
              <a:lnSpc>
                <a:spcPts val="5624"/>
              </a:lnSpc>
            </a:pPr>
            <a:r>
              <a:rPr lang="en-US" sz="4000" dirty="0">
                <a:solidFill>
                  <a:srgbClr val="2E4053"/>
                </a:solidFill>
                <a:latin typeface="Nourd" panose="020B0604020202020204" charset="0"/>
              </a:rPr>
              <a:t>• Be curious.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84787" y="1371600"/>
            <a:ext cx="15718426" cy="7471913"/>
            <a:chOff x="0" y="0"/>
            <a:chExt cx="3655504" cy="1737681"/>
          </a:xfrm>
        </p:grpSpPr>
        <p:sp>
          <p:nvSpPr>
            <p:cNvPr id="3" name="Freeform 3"/>
            <p:cNvSpPr/>
            <p:nvPr/>
          </p:nvSpPr>
          <p:spPr>
            <a:xfrm>
              <a:off x="0" y="0"/>
              <a:ext cx="3655504" cy="1737681"/>
            </a:xfrm>
            <a:custGeom>
              <a:avLst/>
              <a:gdLst/>
              <a:ahLst/>
              <a:cxnLst/>
              <a:rect l="l" t="t" r="r" b="b"/>
              <a:pathLst>
                <a:path w="3655504" h="1737681">
                  <a:moveTo>
                    <a:pt x="0" y="0"/>
                  </a:moveTo>
                  <a:lnTo>
                    <a:pt x="3655504" y="0"/>
                  </a:lnTo>
                  <a:lnTo>
                    <a:pt x="3655504" y="1737681"/>
                  </a:lnTo>
                  <a:lnTo>
                    <a:pt x="0" y="1737681"/>
                  </a:lnTo>
                  <a:close/>
                </a:path>
              </a:pathLst>
            </a:custGeom>
            <a:solidFill>
              <a:srgbClr val="153E5A"/>
            </a:solidFill>
          </p:spPr>
        </p:sp>
      </p:grpSp>
      <p:sp>
        <p:nvSpPr>
          <p:cNvPr id="4" name="TextBox 4"/>
          <p:cNvSpPr txBox="1"/>
          <p:nvPr/>
        </p:nvSpPr>
        <p:spPr>
          <a:xfrm>
            <a:off x="4090493" y="5057775"/>
            <a:ext cx="10806418" cy="771525"/>
          </a:xfrm>
          <a:prstGeom prst="rect">
            <a:avLst/>
          </a:prstGeom>
        </p:spPr>
        <p:txBody>
          <a:bodyPr lIns="0" tIns="0" rIns="0" bIns="0" rtlCol="0" anchor="t">
            <a:spAutoFit/>
          </a:bodyPr>
          <a:lstStyle/>
          <a:p>
            <a:pPr algn="ctr">
              <a:lnSpc>
                <a:spcPts val="6300"/>
              </a:lnSpc>
            </a:pPr>
            <a:r>
              <a:rPr lang="en-US" sz="4500">
                <a:solidFill>
                  <a:srgbClr val="FFFFFF"/>
                </a:solidFill>
                <a:latin typeface="Muli Regular"/>
              </a:rPr>
              <a:t>This presentation is not legal advice.</a:t>
            </a:r>
          </a:p>
        </p:txBody>
      </p:sp>
      <p:sp>
        <p:nvSpPr>
          <p:cNvPr id="5" name="TextBox 5"/>
          <p:cNvSpPr txBox="1"/>
          <p:nvPr/>
        </p:nvSpPr>
        <p:spPr>
          <a:xfrm>
            <a:off x="7456438" y="3406650"/>
            <a:ext cx="3375124" cy="1028700"/>
          </a:xfrm>
          <a:prstGeom prst="rect">
            <a:avLst/>
          </a:prstGeom>
        </p:spPr>
        <p:txBody>
          <a:bodyPr lIns="0" tIns="0" rIns="0" bIns="0" rtlCol="0" anchor="t">
            <a:spAutoFit/>
          </a:bodyPr>
          <a:lstStyle/>
          <a:p>
            <a:pPr algn="ctr">
              <a:lnSpc>
                <a:spcPts val="8400"/>
              </a:lnSpc>
              <a:spcBef>
                <a:spcPct val="0"/>
              </a:spcBef>
            </a:pPr>
            <a:r>
              <a:rPr lang="en-US" sz="6000">
                <a:solidFill>
                  <a:srgbClr val="FFFFFF"/>
                </a:solidFill>
                <a:latin typeface="Nourd Light"/>
              </a:rPr>
              <a:t>Disclaimer</a:t>
            </a:r>
          </a:p>
        </p:txBody>
      </p:sp>
      <p:grpSp>
        <p:nvGrpSpPr>
          <p:cNvPr id="6" name="Group 6"/>
          <p:cNvGrpSpPr/>
          <p:nvPr/>
        </p:nvGrpSpPr>
        <p:grpSpPr>
          <a:xfrm>
            <a:off x="356759" y="495825"/>
            <a:ext cx="17574482" cy="9336404"/>
            <a:chOff x="0" y="0"/>
            <a:chExt cx="15526178" cy="8248247"/>
          </a:xfrm>
        </p:grpSpPr>
        <p:sp>
          <p:nvSpPr>
            <p:cNvPr id="7" name="Freeform 7"/>
            <p:cNvSpPr/>
            <p:nvPr/>
          </p:nvSpPr>
          <p:spPr>
            <a:xfrm>
              <a:off x="31750" y="31750"/>
              <a:ext cx="15462678" cy="8184747"/>
            </a:xfrm>
            <a:custGeom>
              <a:avLst/>
              <a:gdLst/>
              <a:ahLst/>
              <a:cxnLst/>
              <a:rect l="l" t="t" r="r" b="b"/>
              <a:pathLst>
                <a:path w="15462678" h="8184747">
                  <a:moveTo>
                    <a:pt x="15369967" y="8184747"/>
                  </a:moveTo>
                  <a:lnTo>
                    <a:pt x="92710" y="8184747"/>
                  </a:lnTo>
                  <a:cubicBezTo>
                    <a:pt x="41910" y="8184747"/>
                    <a:pt x="0" y="8142837"/>
                    <a:pt x="0" y="8092037"/>
                  </a:cubicBezTo>
                  <a:lnTo>
                    <a:pt x="0" y="92710"/>
                  </a:lnTo>
                  <a:cubicBezTo>
                    <a:pt x="0" y="41910"/>
                    <a:pt x="41910" y="0"/>
                    <a:pt x="92710" y="0"/>
                  </a:cubicBezTo>
                  <a:lnTo>
                    <a:pt x="15368698" y="0"/>
                  </a:lnTo>
                  <a:cubicBezTo>
                    <a:pt x="15419498" y="0"/>
                    <a:pt x="15461408" y="41910"/>
                    <a:pt x="15461408" y="92710"/>
                  </a:cubicBezTo>
                  <a:lnTo>
                    <a:pt x="15461408" y="8090767"/>
                  </a:lnTo>
                  <a:cubicBezTo>
                    <a:pt x="15462678" y="8142837"/>
                    <a:pt x="15420767" y="8184747"/>
                    <a:pt x="15369967" y="8184747"/>
                  </a:cubicBezTo>
                  <a:close/>
                </a:path>
              </a:pathLst>
            </a:custGeom>
            <a:solidFill>
              <a:srgbClr val="FFFFFF">
                <a:alpha val="7843"/>
              </a:srgbClr>
            </a:solidFill>
          </p:spPr>
        </p:sp>
        <p:sp>
          <p:nvSpPr>
            <p:cNvPr id="8" name="Freeform 8"/>
            <p:cNvSpPr/>
            <p:nvPr/>
          </p:nvSpPr>
          <p:spPr>
            <a:xfrm>
              <a:off x="0" y="0"/>
              <a:ext cx="15526178" cy="8248247"/>
            </a:xfrm>
            <a:custGeom>
              <a:avLst/>
              <a:gdLst/>
              <a:ahLst/>
              <a:cxnLst/>
              <a:rect l="l" t="t" r="r" b="b"/>
              <a:pathLst>
                <a:path w="15526178" h="8248247">
                  <a:moveTo>
                    <a:pt x="15401717" y="59690"/>
                  </a:moveTo>
                  <a:cubicBezTo>
                    <a:pt x="15437278" y="59690"/>
                    <a:pt x="15466489" y="88900"/>
                    <a:pt x="15466489" y="124460"/>
                  </a:cubicBezTo>
                  <a:lnTo>
                    <a:pt x="15466489" y="8123787"/>
                  </a:lnTo>
                  <a:cubicBezTo>
                    <a:pt x="15466489" y="8159347"/>
                    <a:pt x="15437278" y="8188557"/>
                    <a:pt x="15401717" y="8188557"/>
                  </a:cubicBezTo>
                  <a:lnTo>
                    <a:pt x="124460" y="8188557"/>
                  </a:lnTo>
                  <a:cubicBezTo>
                    <a:pt x="88900" y="8188557"/>
                    <a:pt x="59690" y="8159347"/>
                    <a:pt x="59690" y="8123787"/>
                  </a:cubicBezTo>
                  <a:lnTo>
                    <a:pt x="59690" y="124460"/>
                  </a:lnTo>
                  <a:cubicBezTo>
                    <a:pt x="59690" y="88900"/>
                    <a:pt x="88900" y="59690"/>
                    <a:pt x="124460" y="59690"/>
                  </a:cubicBezTo>
                  <a:lnTo>
                    <a:pt x="15401717" y="59690"/>
                  </a:lnTo>
                  <a:moveTo>
                    <a:pt x="15401717" y="0"/>
                  </a:moveTo>
                  <a:lnTo>
                    <a:pt x="124460" y="0"/>
                  </a:lnTo>
                  <a:cubicBezTo>
                    <a:pt x="55880" y="0"/>
                    <a:pt x="0" y="55880"/>
                    <a:pt x="0" y="124460"/>
                  </a:cubicBezTo>
                  <a:lnTo>
                    <a:pt x="0" y="8123787"/>
                  </a:lnTo>
                  <a:cubicBezTo>
                    <a:pt x="0" y="8192367"/>
                    <a:pt x="55880" y="8248247"/>
                    <a:pt x="124460" y="8248247"/>
                  </a:cubicBezTo>
                  <a:lnTo>
                    <a:pt x="15401717" y="8248247"/>
                  </a:lnTo>
                  <a:cubicBezTo>
                    <a:pt x="15470298" y="8248247"/>
                    <a:pt x="15526178" y="8192367"/>
                    <a:pt x="15526178" y="8123787"/>
                  </a:cubicBezTo>
                  <a:lnTo>
                    <a:pt x="15526178" y="124460"/>
                  </a:lnTo>
                  <a:cubicBezTo>
                    <a:pt x="15526178" y="55880"/>
                    <a:pt x="15470298" y="0"/>
                    <a:pt x="15401717" y="0"/>
                  </a:cubicBezTo>
                  <a:close/>
                </a:path>
              </a:pathLst>
            </a:custGeom>
            <a:solidFill>
              <a:srgbClr val="743050">
                <a:alpha val="7843"/>
              </a:srgbClr>
            </a:solidFill>
          </p:spPr>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25054" y="831585"/>
            <a:ext cx="14936512" cy="1792605"/>
          </a:xfrm>
          <a:prstGeom prst="rect">
            <a:avLst/>
          </a:prstGeom>
        </p:spPr>
        <p:txBody>
          <a:bodyPr lIns="0" tIns="0" rIns="0" bIns="0" rtlCol="0" anchor="t">
            <a:spAutoFit/>
          </a:bodyPr>
          <a:lstStyle/>
          <a:p>
            <a:pPr algn="ctr">
              <a:lnSpc>
                <a:spcPts val="7040"/>
              </a:lnSpc>
            </a:pPr>
            <a:r>
              <a:rPr lang="en-US" sz="6400" dirty="0">
                <a:solidFill>
                  <a:srgbClr val="2E4053"/>
                </a:solidFill>
                <a:latin typeface="Nourd Light Bold"/>
              </a:rPr>
              <a:t>Promising</a:t>
            </a:r>
            <a:r>
              <a:rPr lang="en-US" sz="6400" b="1" dirty="0">
                <a:latin typeface="Nourd" panose="020B0604020202020204" charset="0"/>
              </a:rPr>
              <a:t> </a:t>
            </a:r>
            <a:r>
              <a:rPr lang="en-US" sz="6400" dirty="0">
                <a:latin typeface="Nourd" panose="020B0604020202020204" charset="0"/>
              </a:rPr>
              <a:t>Practices to </a:t>
            </a:r>
            <a:r>
              <a:rPr lang="en-US" sz="6400" dirty="0">
                <a:solidFill>
                  <a:srgbClr val="2E4053"/>
                </a:solidFill>
                <a:latin typeface="Nourd Light Bold"/>
              </a:rPr>
              <a:t>Support Capacity and Communication Ability</a:t>
            </a:r>
          </a:p>
        </p:txBody>
      </p:sp>
      <p:sp>
        <p:nvSpPr>
          <p:cNvPr id="3" name="TextBox 3"/>
          <p:cNvSpPr txBox="1"/>
          <p:nvPr/>
        </p:nvSpPr>
        <p:spPr>
          <a:xfrm>
            <a:off x="1028700" y="8423225"/>
            <a:ext cx="4434671" cy="412115"/>
          </a:xfrm>
          <a:prstGeom prst="rect">
            <a:avLst/>
          </a:prstGeom>
        </p:spPr>
        <p:txBody>
          <a:bodyPr lIns="0" tIns="0" rIns="0" bIns="0" rtlCol="0" anchor="t">
            <a:spAutoFit/>
          </a:bodyPr>
          <a:lstStyle/>
          <a:p>
            <a:pPr>
              <a:lnSpc>
                <a:spcPts val="3359"/>
              </a:lnSpc>
            </a:pPr>
            <a:endParaRPr/>
          </a:p>
        </p:txBody>
      </p:sp>
      <p:sp>
        <p:nvSpPr>
          <p:cNvPr id="4" name="TextBox 4"/>
          <p:cNvSpPr txBox="1"/>
          <p:nvPr/>
        </p:nvSpPr>
        <p:spPr>
          <a:xfrm>
            <a:off x="6926665" y="8423225"/>
            <a:ext cx="4434671" cy="412115"/>
          </a:xfrm>
          <a:prstGeom prst="rect">
            <a:avLst/>
          </a:prstGeom>
        </p:spPr>
        <p:txBody>
          <a:bodyPr lIns="0" tIns="0" rIns="0" bIns="0" rtlCol="0" anchor="t">
            <a:spAutoFit/>
          </a:bodyPr>
          <a:lstStyle/>
          <a:p>
            <a:pPr>
              <a:lnSpc>
                <a:spcPts val="3359"/>
              </a:lnSpc>
            </a:pPr>
            <a:endParaRPr/>
          </a:p>
        </p:txBody>
      </p:sp>
      <p:grpSp>
        <p:nvGrpSpPr>
          <p:cNvPr id="5" name="Group 5"/>
          <p:cNvGrpSpPr/>
          <p:nvPr/>
        </p:nvGrpSpPr>
        <p:grpSpPr>
          <a:xfrm>
            <a:off x="319525" y="379162"/>
            <a:ext cx="17621241" cy="11096935"/>
            <a:chOff x="-41309" y="0"/>
            <a:chExt cx="15567487" cy="9803589"/>
          </a:xfrm>
        </p:grpSpPr>
        <p:sp>
          <p:nvSpPr>
            <p:cNvPr id="6" name="Freeform 6"/>
            <p:cNvSpPr/>
            <p:nvPr/>
          </p:nvSpPr>
          <p:spPr>
            <a:xfrm>
              <a:off x="-41309" y="1448980"/>
              <a:ext cx="15462678" cy="8354609"/>
            </a:xfrm>
            <a:custGeom>
              <a:avLst/>
              <a:gdLst/>
              <a:ahLst/>
              <a:cxnLst/>
              <a:rect l="l" t="t" r="r" b="b"/>
              <a:pathLst>
                <a:path w="15462678" h="8354609">
                  <a:moveTo>
                    <a:pt x="15369967" y="8354609"/>
                  </a:moveTo>
                  <a:lnTo>
                    <a:pt x="92710" y="8354609"/>
                  </a:lnTo>
                  <a:cubicBezTo>
                    <a:pt x="41910" y="8354609"/>
                    <a:pt x="0" y="8312700"/>
                    <a:pt x="0" y="8261900"/>
                  </a:cubicBezTo>
                  <a:lnTo>
                    <a:pt x="0" y="92710"/>
                  </a:lnTo>
                  <a:cubicBezTo>
                    <a:pt x="0" y="41910"/>
                    <a:pt x="41910" y="0"/>
                    <a:pt x="92710" y="0"/>
                  </a:cubicBezTo>
                  <a:lnTo>
                    <a:pt x="15368698" y="0"/>
                  </a:lnTo>
                  <a:cubicBezTo>
                    <a:pt x="15419498" y="0"/>
                    <a:pt x="15461408" y="41910"/>
                    <a:pt x="15461408" y="92710"/>
                  </a:cubicBezTo>
                  <a:lnTo>
                    <a:pt x="15461408" y="8260630"/>
                  </a:lnTo>
                  <a:cubicBezTo>
                    <a:pt x="15462678" y="8312700"/>
                    <a:pt x="15420767" y="8354609"/>
                    <a:pt x="15369967" y="8354609"/>
                  </a:cubicBezTo>
                  <a:close/>
                </a:path>
              </a:pathLst>
            </a:custGeom>
            <a:solidFill>
              <a:srgbClr val="FFFFFF">
                <a:alpha val="12941"/>
              </a:srgbClr>
            </a:solidFill>
          </p:spPr>
          <p:txBody>
            <a:bodyPr/>
            <a:lstStyle/>
            <a:p>
              <a:endParaRPr lang="en-CA" dirty="0"/>
            </a:p>
          </p:txBody>
        </p:sp>
        <p:sp>
          <p:nvSpPr>
            <p:cNvPr id="7" name="Freeform 7"/>
            <p:cNvSpPr/>
            <p:nvPr/>
          </p:nvSpPr>
          <p:spPr>
            <a:xfrm>
              <a:off x="0" y="0"/>
              <a:ext cx="15526178" cy="8418110"/>
            </a:xfrm>
            <a:custGeom>
              <a:avLst/>
              <a:gdLst/>
              <a:ahLst/>
              <a:cxnLst/>
              <a:rect l="l" t="t" r="r" b="b"/>
              <a:pathLst>
                <a:path w="15526178" h="8418110">
                  <a:moveTo>
                    <a:pt x="15401717" y="59690"/>
                  </a:moveTo>
                  <a:cubicBezTo>
                    <a:pt x="15437278" y="59690"/>
                    <a:pt x="15466489" y="88900"/>
                    <a:pt x="15466489" y="124460"/>
                  </a:cubicBezTo>
                  <a:lnTo>
                    <a:pt x="15466489" y="8293650"/>
                  </a:lnTo>
                  <a:cubicBezTo>
                    <a:pt x="15466489" y="8329209"/>
                    <a:pt x="15437278" y="8358420"/>
                    <a:pt x="15401717" y="8358420"/>
                  </a:cubicBezTo>
                  <a:lnTo>
                    <a:pt x="124460" y="8358420"/>
                  </a:lnTo>
                  <a:cubicBezTo>
                    <a:pt x="88900" y="8358420"/>
                    <a:pt x="59690" y="8329209"/>
                    <a:pt x="59690" y="8293650"/>
                  </a:cubicBezTo>
                  <a:lnTo>
                    <a:pt x="59690" y="124460"/>
                  </a:lnTo>
                  <a:cubicBezTo>
                    <a:pt x="59690" y="88900"/>
                    <a:pt x="88900" y="59690"/>
                    <a:pt x="124460" y="59690"/>
                  </a:cubicBezTo>
                  <a:lnTo>
                    <a:pt x="15401717" y="59690"/>
                  </a:lnTo>
                  <a:moveTo>
                    <a:pt x="15401717" y="0"/>
                  </a:moveTo>
                  <a:lnTo>
                    <a:pt x="124460" y="0"/>
                  </a:lnTo>
                  <a:cubicBezTo>
                    <a:pt x="55880" y="0"/>
                    <a:pt x="0" y="55880"/>
                    <a:pt x="0" y="124460"/>
                  </a:cubicBezTo>
                  <a:lnTo>
                    <a:pt x="0" y="8293650"/>
                  </a:lnTo>
                  <a:cubicBezTo>
                    <a:pt x="0" y="8362230"/>
                    <a:pt x="55880" y="8418110"/>
                    <a:pt x="124460" y="8418110"/>
                  </a:cubicBezTo>
                  <a:lnTo>
                    <a:pt x="15401717" y="8418110"/>
                  </a:lnTo>
                  <a:cubicBezTo>
                    <a:pt x="15470298" y="8418110"/>
                    <a:pt x="15526178" y="8362230"/>
                    <a:pt x="15526178" y="8293650"/>
                  </a:cubicBezTo>
                  <a:lnTo>
                    <a:pt x="15526178" y="124460"/>
                  </a:lnTo>
                  <a:cubicBezTo>
                    <a:pt x="15526178" y="55880"/>
                    <a:pt x="15470298" y="0"/>
                    <a:pt x="15401717" y="0"/>
                  </a:cubicBezTo>
                  <a:close/>
                </a:path>
              </a:pathLst>
            </a:custGeom>
            <a:solidFill>
              <a:srgbClr val="743050">
                <a:alpha val="12941"/>
              </a:srgbClr>
            </a:solidFill>
          </p:spPr>
        </p:sp>
      </p:grpSp>
      <p:sp>
        <p:nvSpPr>
          <p:cNvPr id="8" name="TextBox 8"/>
          <p:cNvSpPr txBox="1"/>
          <p:nvPr/>
        </p:nvSpPr>
        <p:spPr>
          <a:xfrm>
            <a:off x="12358360" y="8105725"/>
            <a:ext cx="4434671" cy="412115"/>
          </a:xfrm>
          <a:prstGeom prst="rect">
            <a:avLst/>
          </a:prstGeom>
        </p:spPr>
        <p:txBody>
          <a:bodyPr lIns="0" tIns="0" rIns="0" bIns="0" rtlCol="0" anchor="t">
            <a:spAutoFit/>
          </a:bodyPr>
          <a:lstStyle/>
          <a:p>
            <a:pPr>
              <a:lnSpc>
                <a:spcPts val="3359"/>
              </a:lnSpc>
            </a:pPr>
            <a:endParaRPr/>
          </a:p>
        </p:txBody>
      </p:sp>
      <p:sp>
        <p:nvSpPr>
          <p:cNvPr id="9" name="TextBox 9"/>
          <p:cNvSpPr txBox="1"/>
          <p:nvPr/>
        </p:nvSpPr>
        <p:spPr>
          <a:xfrm>
            <a:off x="5463371" y="3372434"/>
            <a:ext cx="10762109" cy="6003290"/>
          </a:xfrm>
          <a:prstGeom prst="rect">
            <a:avLst/>
          </a:prstGeom>
        </p:spPr>
        <p:txBody>
          <a:bodyPr lIns="0" tIns="0" rIns="0" bIns="0" rtlCol="0" anchor="t">
            <a:spAutoFit/>
          </a:bodyPr>
          <a:lstStyle/>
          <a:p>
            <a:pPr marL="734060" lvl="1" indent="-367030">
              <a:lnSpc>
                <a:spcPts val="4760"/>
              </a:lnSpc>
              <a:buFont typeface="Arial"/>
              <a:buChar char="•"/>
            </a:pPr>
            <a:r>
              <a:rPr lang="en-US" sz="3400">
                <a:solidFill>
                  <a:srgbClr val="312249"/>
                </a:solidFill>
                <a:latin typeface="Nourd"/>
              </a:rPr>
              <a:t>Provide a meeting agenda and list of documents.</a:t>
            </a:r>
          </a:p>
          <a:p>
            <a:pPr marL="734060" lvl="1" indent="-367030">
              <a:lnSpc>
                <a:spcPts val="4760"/>
              </a:lnSpc>
              <a:buFont typeface="Arial"/>
              <a:buChar char="•"/>
            </a:pPr>
            <a:r>
              <a:rPr lang="en-US" sz="3400">
                <a:solidFill>
                  <a:srgbClr val="312249"/>
                </a:solidFill>
                <a:latin typeface="Nourd"/>
              </a:rPr>
              <a:t>Consider font type and size.</a:t>
            </a:r>
          </a:p>
          <a:p>
            <a:pPr marL="734060" lvl="1" indent="-367030">
              <a:lnSpc>
                <a:spcPts val="4760"/>
              </a:lnSpc>
              <a:buFont typeface="Arial"/>
              <a:buChar char="•"/>
            </a:pPr>
            <a:r>
              <a:rPr lang="en-US" sz="3400">
                <a:solidFill>
                  <a:srgbClr val="312249"/>
                </a:solidFill>
                <a:latin typeface="Nourd"/>
              </a:rPr>
              <a:t>Avoid acronyms and clarify confusing terminology or concepts</a:t>
            </a:r>
          </a:p>
          <a:p>
            <a:pPr marL="734060" lvl="1" indent="-367030">
              <a:lnSpc>
                <a:spcPts val="4760"/>
              </a:lnSpc>
              <a:buFont typeface="Arial"/>
              <a:buChar char="•"/>
            </a:pPr>
            <a:r>
              <a:rPr lang="en-US" sz="3400">
                <a:solidFill>
                  <a:srgbClr val="312249"/>
                </a:solidFill>
                <a:latin typeface="Nourd"/>
              </a:rPr>
              <a:t>Speak clearly and allow for pauses. Rephrase questions if needed.</a:t>
            </a:r>
          </a:p>
          <a:p>
            <a:pPr marL="734060" lvl="1" indent="-367030">
              <a:lnSpc>
                <a:spcPts val="4760"/>
              </a:lnSpc>
              <a:buFont typeface="Arial"/>
              <a:buChar char="•"/>
            </a:pPr>
            <a:r>
              <a:rPr lang="en-US" sz="3400">
                <a:solidFill>
                  <a:srgbClr val="312249"/>
                </a:solidFill>
                <a:latin typeface="Nourd"/>
              </a:rPr>
              <a:t>Consider best time of day for your client.       </a:t>
            </a:r>
          </a:p>
          <a:p>
            <a:pPr marL="734060" lvl="1" indent="-367030">
              <a:lnSpc>
                <a:spcPts val="4760"/>
              </a:lnSpc>
              <a:buFont typeface="Arial"/>
              <a:buChar char="•"/>
            </a:pPr>
            <a:r>
              <a:rPr lang="en-US" sz="3400">
                <a:solidFill>
                  <a:srgbClr val="312249"/>
                </a:solidFill>
                <a:latin typeface="Nourd"/>
              </a:rPr>
              <a:t>Ask about assistive devices that may foster participation.</a:t>
            </a:r>
          </a:p>
          <a:p>
            <a:pPr marL="734060" lvl="1" indent="-367030">
              <a:lnSpc>
                <a:spcPts val="4760"/>
              </a:lnSpc>
              <a:buFont typeface="Arial"/>
              <a:buChar char="•"/>
            </a:pPr>
            <a:r>
              <a:rPr lang="en-US" sz="3400">
                <a:solidFill>
                  <a:srgbClr val="312249"/>
                </a:solidFill>
                <a:latin typeface="Nourd"/>
              </a:rPr>
              <a:t>Support clients to access the meeting location.</a:t>
            </a:r>
          </a:p>
        </p:txBody>
      </p:sp>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55512" y="4144270"/>
            <a:ext cx="2581046" cy="289598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25054" y="831585"/>
            <a:ext cx="14936512" cy="1792605"/>
          </a:xfrm>
          <a:prstGeom prst="rect">
            <a:avLst/>
          </a:prstGeom>
        </p:spPr>
        <p:txBody>
          <a:bodyPr lIns="0" tIns="0" rIns="0" bIns="0" rtlCol="0" anchor="t">
            <a:spAutoFit/>
          </a:bodyPr>
          <a:lstStyle/>
          <a:p>
            <a:pPr algn="ctr">
              <a:lnSpc>
                <a:spcPts val="7040"/>
              </a:lnSpc>
            </a:pPr>
            <a:r>
              <a:rPr lang="en-US" sz="6400" dirty="0">
                <a:solidFill>
                  <a:srgbClr val="2E4053"/>
                </a:solidFill>
                <a:latin typeface="Nourd Light Bold"/>
              </a:rPr>
              <a:t>Promising </a:t>
            </a:r>
            <a:r>
              <a:rPr lang="en-US" sz="6400" b="1" dirty="0">
                <a:solidFill>
                  <a:srgbClr val="2E4053"/>
                </a:solidFill>
                <a:latin typeface="Nourd Light" panose="020B0604020202020204" charset="0"/>
              </a:rPr>
              <a:t>Practices to </a:t>
            </a:r>
            <a:r>
              <a:rPr lang="en-US" sz="6400" dirty="0">
                <a:solidFill>
                  <a:srgbClr val="2E4053"/>
                </a:solidFill>
                <a:latin typeface="Nourd Light Bold"/>
              </a:rPr>
              <a:t>Support Capacity and Communication Ability</a:t>
            </a:r>
          </a:p>
        </p:txBody>
      </p:sp>
      <p:sp>
        <p:nvSpPr>
          <p:cNvPr id="3" name="TextBox 3"/>
          <p:cNvSpPr txBox="1"/>
          <p:nvPr/>
        </p:nvSpPr>
        <p:spPr>
          <a:xfrm>
            <a:off x="1028700" y="8423225"/>
            <a:ext cx="4434671" cy="412115"/>
          </a:xfrm>
          <a:prstGeom prst="rect">
            <a:avLst/>
          </a:prstGeom>
        </p:spPr>
        <p:txBody>
          <a:bodyPr lIns="0" tIns="0" rIns="0" bIns="0" rtlCol="0" anchor="t">
            <a:spAutoFit/>
          </a:bodyPr>
          <a:lstStyle/>
          <a:p>
            <a:pPr>
              <a:lnSpc>
                <a:spcPts val="3359"/>
              </a:lnSpc>
            </a:pPr>
            <a:endParaRPr/>
          </a:p>
        </p:txBody>
      </p:sp>
      <p:sp>
        <p:nvSpPr>
          <p:cNvPr id="4" name="TextBox 4"/>
          <p:cNvSpPr txBox="1"/>
          <p:nvPr/>
        </p:nvSpPr>
        <p:spPr>
          <a:xfrm>
            <a:off x="6926665" y="8423225"/>
            <a:ext cx="4434671" cy="412115"/>
          </a:xfrm>
          <a:prstGeom prst="rect">
            <a:avLst/>
          </a:prstGeom>
        </p:spPr>
        <p:txBody>
          <a:bodyPr lIns="0" tIns="0" rIns="0" bIns="0" rtlCol="0" anchor="t">
            <a:spAutoFit/>
          </a:bodyPr>
          <a:lstStyle/>
          <a:p>
            <a:pPr>
              <a:lnSpc>
                <a:spcPts val="3359"/>
              </a:lnSpc>
            </a:pPr>
            <a:endParaRPr/>
          </a:p>
        </p:txBody>
      </p:sp>
      <p:grpSp>
        <p:nvGrpSpPr>
          <p:cNvPr id="5" name="Group 5"/>
          <p:cNvGrpSpPr/>
          <p:nvPr/>
        </p:nvGrpSpPr>
        <p:grpSpPr>
          <a:xfrm>
            <a:off x="356759" y="466934"/>
            <a:ext cx="17602190" cy="11098577"/>
            <a:chOff x="0" y="0"/>
            <a:chExt cx="15550657" cy="9805039"/>
          </a:xfrm>
        </p:grpSpPr>
        <p:sp>
          <p:nvSpPr>
            <p:cNvPr id="6" name="Freeform 6"/>
            <p:cNvSpPr/>
            <p:nvPr/>
          </p:nvSpPr>
          <p:spPr>
            <a:xfrm>
              <a:off x="87979" y="1450430"/>
              <a:ext cx="15462678" cy="8354609"/>
            </a:xfrm>
            <a:custGeom>
              <a:avLst/>
              <a:gdLst/>
              <a:ahLst/>
              <a:cxnLst/>
              <a:rect l="l" t="t" r="r" b="b"/>
              <a:pathLst>
                <a:path w="15462678" h="8354609">
                  <a:moveTo>
                    <a:pt x="15369967" y="8354609"/>
                  </a:moveTo>
                  <a:lnTo>
                    <a:pt x="92710" y="8354609"/>
                  </a:lnTo>
                  <a:cubicBezTo>
                    <a:pt x="41910" y="8354609"/>
                    <a:pt x="0" y="8312700"/>
                    <a:pt x="0" y="8261900"/>
                  </a:cubicBezTo>
                  <a:lnTo>
                    <a:pt x="0" y="92710"/>
                  </a:lnTo>
                  <a:cubicBezTo>
                    <a:pt x="0" y="41910"/>
                    <a:pt x="41910" y="0"/>
                    <a:pt x="92710" y="0"/>
                  </a:cubicBezTo>
                  <a:lnTo>
                    <a:pt x="15368698" y="0"/>
                  </a:lnTo>
                  <a:cubicBezTo>
                    <a:pt x="15419498" y="0"/>
                    <a:pt x="15461408" y="41910"/>
                    <a:pt x="15461408" y="92710"/>
                  </a:cubicBezTo>
                  <a:lnTo>
                    <a:pt x="15461408" y="8260630"/>
                  </a:lnTo>
                  <a:cubicBezTo>
                    <a:pt x="15462678" y="8312700"/>
                    <a:pt x="15420767" y="8354609"/>
                    <a:pt x="15369967" y="8354609"/>
                  </a:cubicBezTo>
                  <a:close/>
                </a:path>
              </a:pathLst>
            </a:custGeom>
            <a:solidFill>
              <a:srgbClr val="FFFFFF">
                <a:alpha val="12941"/>
              </a:srgbClr>
            </a:solidFill>
          </p:spPr>
          <p:txBody>
            <a:bodyPr/>
            <a:lstStyle/>
            <a:p>
              <a:endParaRPr lang="en-CA" dirty="0"/>
            </a:p>
          </p:txBody>
        </p:sp>
        <p:sp>
          <p:nvSpPr>
            <p:cNvPr id="7" name="Freeform 7"/>
            <p:cNvSpPr/>
            <p:nvPr/>
          </p:nvSpPr>
          <p:spPr>
            <a:xfrm>
              <a:off x="0" y="0"/>
              <a:ext cx="15526178" cy="8418110"/>
            </a:xfrm>
            <a:custGeom>
              <a:avLst/>
              <a:gdLst/>
              <a:ahLst/>
              <a:cxnLst/>
              <a:rect l="l" t="t" r="r" b="b"/>
              <a:pathLst>
                <a:path w="15526178" h="8418110">
                  <a:moveTo>
                    <a:pt x="15401717" y="59690"/>
                  </a:moveTo>
                  <a:cubicBezTo>
                    <a:pt x="15437278" y="59690"/>
                    <a:pt x="15466489" y="88900"/>
                    <a:pt x="15466489" y="124460"/>
                  </a:cubicBezTo>
                  <a:lnTo>
                    <a:pt x="15466489" y="8293650"/>
                  </a:lnTo>
                  <a:cubicBezTo>
                    <a:pt x="15466489" y="8329209"/>
                    <a:pt x="15437278" y="8358420"/>
                    <a:pt x="15401717" y="8358420"/>
                  </a:cubicBezTo>
                  <a:lnTo>
                    <a:pt x="124460" y="8358420"/>
                  </a:lnTo>
                  <a:cubicBezTo>
                    <a:pt x="88900" y="8358420"/>
                    <a:pt x="59690" y="8329209"/>
                    <a:pt x="59690" y="8293650"/>
                  </a:cubicBezTo>
                  <a:lnTo>
                    <a:pt x="59690" y="124460"/>
                  </a:lnTo>
                  <a:cubicBezTo>
                    <a:pt x="59690" y="88900"/>
                    <a:pt x="88900" y="59690"/>
                    <a:pt x="124460" y="59690"/>
                  </a:cubicBezTo>
                  <a:lnTo>
                    <a:pt x="15401717" y="59690"/>
                  </a:lnTo>
                  <a:moveTo>
                    <a:pt x="15401717" y="0"/>
                  </a:moveTo>
                  <a:lnTo>
                    <a:pt x="124460" y="0"/>
                  </a:lnTo>
                  <a:cubicBezTo>
                    <a:pt x="55880" y="0"/>
                    <a:pt x="0" y="55880"/>
                    <a:pt x="0" y="124460"/>
                  </a:cubicBezTo>
                  <a:lnTo>
                    <a:pt x="0" y="8293650"/>
                  </a:lnTo>
                  <a:cubicBezTo>
                    <a:pt x="0" y="8362230"/>
                    <a:pt x="55880" y="8418110"/>
                    <a:pt x="124460" y="8418110"/>
                  </a:cubicBezTo>
                  <a:lnTo>
                    <a:pt x="15401717" y="8418110"/>
                  </a:lnTo>
                  <a:cubicBezTo>
                    <a:pt x="15470298" y="8418110"/>
                    <a:pt x="15526178" y="8362230"/>
                    <a:pt x="15526178" y="8293650"/>
                  </a:cubicBezTo>
                  <a:lnTo>
                    <a:pt x="15526178" y="124460"/>
                  </a:lnTo>
                  <a:cubicBezTo>
                    <a:pt x="15526178" y="55880"/>
                    <a:pt x="15470298" y="0"/>
                    <a:pt x="15401717" y="0"/>
                  </a:cubicBezTo>
                  <a:close/>
                </a:path>
              </a:pathLst>
            </a:custGeom>
            <a:solidFill>
              <a:srgbClr val="743050">
                <a:alpha val="12941"/>
              </a:srgbClr>
            </a:solidFill>
          </p:spPr>
        </p:sp>
      </p:grpSp>
      <p:sp>
        <p:nvSpPr>
          <p:cNvPr id="8" name="TextBox 8"/>
          <p:cNvSpPr txBox="1"/>
          <p:nvPr/>
        </p:nvSpPr>
        <p:spPr>
          <a:xfrm>
            <a:off x="12358360" y="8105725"/>
            <a:ext cx="4434671" cy="412115"/>
          </a:xfrm>
          <a:prstGeom prst="rect">
            <a:avLst/>
          </a:prstGeom>
        </p:spPr>
        <p:txBody>
          <a:bodyPr lIns="0" tIns="0" rIns="0" bIns="0" rtlCol="0" anchor="t">
            <a:spAutoFit/>
          </a:bodyPr>
          <a:lstStyle/>
          <a:p>
            <a:pPr>
              <a:lnSpc>
                <a:spcPts val="3359"/>
              </a:lnSpc>
            </a:pPr>
            <a:endParaRPr/>
          </a:p>
        </p:txBody>
      </p:sp>
      <p:sp>
        <p:nvSpPr>
          <p:cNvPr id="9" name="TextBox 9"/>
          <p:cNvSpPr txBox="1"/>
          <p:nvPr/>
        </p:nvSpPr>
        <p:spPr>
          <a:xfrm>
            <a:off x="4724400" y="3435969"/>
            <a:ext cx="10762109" cy="6155531"/>
          </a:xfrm>
          <a:prstGeom prst="rect">
            <a:avLst/>
          </a:prstGeom>
        </p:spPr>
        <p:txBody>
          <a:bodyPr lIns="0" tIns="0" rIns="0" bIns="0" rtlCol="0" anchor="t">
            <a:spAutoFit/>
          </a:bodyPr>
          <a:lstStyle/>
          <a:p>
            <a:pPr>
              <a:lnSpc>
                <a:spcPts val="4759"/>
              </a:lnSpc>
            </a:pPr>
            <a:r>
              <a:rPr lang="en-US" sz="3400" dirty="0">
                <a:solidFill>
                  <a:srgbClr val="312249"/>
                </a:solidFill>
                <a:latin typeface="Nourd"/>
              </a:rPr>
              <a:t>• </a:t>
            </a:r>
            <a:r>
              <a:rPr lang="en-US" sz="4000" dirty="0">
                <a:solidFill>
                  <a:srgbClr val="312249"/>
                </a:solidFill>
                <a:latin typeface="Nourd" panose="020B0604020202020204" charset="0"/>
              </a:rPr>
              <a:t>Reduce distractions and background noise.</a:t>
            </a:r>
          </a:p>
          <a:p>
            <a:pPr>
              <a:lnSpc>
                <a:spcPts val="4759"/>
              </a:lnSpc>
            </a:pPr>
            <a:r>
              <a:rPr lang="en-US" sz="4000" dirty="0">
                <a:solidFill>
                  <a:srgbClr val="312249"/>
                </a:solidFill>
                <a:latin typeface="Nourd" panose="020B0604020202020204" charset="0"/>
              </a:rPr>
              <a:t>• Modify the office/meeting space.</a:t>
            </a:r>
          </a:p>
          <a:p>
            <a:pPr>
              <a:lnSpc>
                <a:spcPts val="4759"/>
              </a:lnSpc>
            </a:pPr>
            <a:r>
              <a:rPr lang="en-US" sz="4000" dirty="0">
                <a:solidFill>
                  <a:srgbClr val="312249"/>
                </a:solidFill>
                <a:latin typeface="Nourd" panose="020B0604020202020204" charset="0"/>
              </a:rPr>
              <a:t>• Try different communication strategies to relay</a:t>
            </a:r>
          </a:p>
          <a:p>
            <a:pPr>
              <a:lnSpc>
                <a:spcPts val="4759"/>
              </a:lnSpc>
            </a:pPr>
            <a:r>
              <a:rPr lang="en-US" sz="4000" dirty="0">
                <a:solidFill>
                  <a:srgbClr val="312249"/>
                </a:solidFill>
                <a:latin typeface="Nourd" panose="020B0604020202020204" charset="0"/>
              </a:rPr>
              <a:t>the information (e.g. using visual diagrams or memory cues).</a:t>
            </a:r>
          </a:p>
          <a:p>
            <a:pPr>
              <a:lnSpc>
                <a:spcPts val="4759"/>
              </a:lnSpc>
            </a:pPr>
            <a:r>
              <a:rPr lang="en-US" sz="4000" dirty="0">
                <a:solidFill>
                  <a:srgbClr val="312249"/>
                </a:solidFill>
                <a:latin typeface="Nourd" panose="020B0604020202020204" charset="0"/>
              </a:rPr>
              <a:t>• Speak directly with the client. </a:t>
            </a:r>
          </a:p>
          <a:p>
            <a:pPr>
              <a:lnSpc>
                <a:spcPts val="4760"/>
              </a:lnSpc>
            </a:pPr>
            <a:r>
              <a:rPr lang="en-US" sz="4000" dirty="0">
                <a:solidFill>
                  <a:srgbClr val="312249"/>
                </a:solidFill>
                <a:latin typeface="Nourd" panose="020B0604020202020204" charset="0"/>
              </a:rPr>
              <a:t>• Use scenarios or role play stories to gauge investment knowledge, experience, and risk tolerance.</a:t>
            </a:r>
          </a:p>
        </p:txBody>
      </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17197">
            <a:off x="1584447" y="4156374"/>
            <a:ext cx="1718818" cy="1718818"/>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77550">
            <a:off x="2900634" y="5076825"/>
            <a:ext cx="1539065" cy="1539065"/>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46887">
            <a:off x="2521368" y="6455053"/>
            <a:ext cx="1620785" cy="1620785"/>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1026" y="5804139"/>
            <a:ext cx="2341081" cy="182178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25054" y="831585"/>
            <a:ext cx="14936512" cy="1792605"/>
          </a:xfrm>
          <a:prstGeom prst="rect">
            <a:avLst/>
          </a:prstGeom>
        </p:spPr>
        <p:txBody>
          <a:bodyPr lIns="0" tIns="0" rIns="0" bIns="0" rtlCol="0" anchor="t">
            <a:spAutoFit/>
          </a:bodyPr>
          <a:lstStyle/>
          <a:p>
            <a:pPr algn="ctr">
              <a:lnSpc>
                <a:spcPts val="7040"/>
              </a:lnSpc>
            </a:pPr>
            <a:r>
              <a:rPr lang="en-US" sz="6400" b="1" dirty="0">
                <a:solidFill>
                  <a:srgbClr val="2E4053"/>
                </a:solidFill>
                <a:latin typeface="Nourd Light" panose="020B0604020202020204" charset="0"/>
              </a:rPr>
              <a:t>Promising Practices to </a:t>
            </a:r>
            <a:r>
              <a:rPr lang="en-US" sz="6400" dirty="0">
                <a:solidFill>
                  <a:srgbClr val="2E4053"/>
                </a:solidFill>
                <a:latin typeface="Nourd Light Bold"/>
              </a:rPr>
              <a:t>Support Capacity and Communication Ability</a:t>
            </a:r>
          </a:p>
        </p:txBody>
      </p:sp>
      <p:sp>
        <p:nvSpPr>
          <p:cNvPr id="3" name="TextBox 3"/>
          <p:cNvSpPr txBox="1"/>
          <p:nvPr/>
        </p:nvSpPr>
        <p:spPr>
          <a:xfrm>
            <a:off x="1028700" y="8423225"/>
            <a:ext cx="4434671" cy="412115"/>
          </a:xfrm>
          <a:prstGeom prst="rect">
            <a:avLst/>
          </a:prstGeom>
        </p:spPr>
        <p:txBody>
          <a:bodyPr lIns="0" tIns="0" rIns="0" bIns="0" rtlCol="0" anchor="t">
            <a:spAutoFit/>
          </a:bodyPr>
          <a:lstStyle/>
          <a:p>
            <a:pPr>
              <a:lnSpc>
                <a:spcPts val="3359"/>
              </a:lnSpc>
            </a:pPr>
            <a:endParaRPr/>
          </a:p>
        </p:txBody>
      </p:sp>
      <p:sp>
        <p:nvSpPr>
          <p:cNvPr id="4" name="TextBox 4"/>
          <p:cNvSpPr txBox="1"/>
          <p:nvPr/>
        </p:nvSpPr>
        <p:spPr>
          <a:xfrm>
            <a:off x="6926665" y="8423225"/>
            <a:ext cx="4434671" cy="412115"/>
          </a:xfrm>
          <a:prstGeom prst="rect">
            <a:avLst/>
          </a:prstGeom>
        </p:spPr>
        <p:txBody>
          <a:bodyPr lIns="0" tIns="0" rIns="0" bIns="0" rtlCol="0" anchor="t">
            <a:spAutoFit/>
          </a:bodyPr>
          <a:lstStyle/>
          <a:p>
            <a:pPr>
              <a:lnSpc>
                <a:spcPts val="3359"/>
              </a:lnSpc>
            </a:pPr>
            <a:endParaRPr/>
          </a:p>
        </p:txBody>
      </p:sp>
      <p:grpSp>
        <p:nvGrpSpPr>
          <p:cNvPr id="5" name="Group 5"/>
          <p:cNvGrpSpPr/>
          <p:nvPr/>
        </p:nvGrpSpPr>
        <p:grpSpPr>
          <a:xfrm>
            <a:off x="366284" y="379162"/>
            <a:ext cx="17588337" cy="12772462"/>
            <a:chOff x="0" y="0"/>
            <a:chExt cx="15538418" cy="11283833"/>
          </a:xfrm>
        </p:grpSpPr>
        <p:sp>
          <p:nvSpPr>
            <p:cNvPr id="6" name="Freeform 6"/>
            <p:cNvSpPr/>
            <p:nvPr/>
          </p:nvSpPr>
          <p:spPr>
            <a:xfrm>
              <a:off x="75740" y="2929224"/>
              <a:ext cx="15462678" cy="8354609"/>
            </a:xfrm>
            <a:custGeom>
              <a:avLst/>
              <a:gdLst/>
              <a:ahLst/>
              <a:cxnLst/>
              <a:rect l="l" t="t" r="r" b="b"/>
              <a:pathLst>
                <a:path w="15462678" h="8354609">
                  <a:moveTo>
                    <a:pt x="15369967" y="8354609"/>
                  </a:moveTo>
                  <a:lnTo>
                    <a:pt x="92710" y="8354609"/>
                  </a:lnTo>
                  <a:cubicBezTo>
                    <a:pt x="41910" y="8354609"/>
                    <a:pt x="0" y="8312700"/>
                    <a:pt x="0" y="8261900"/>
                  </a:cubicBezTo>
                  <a:lnTo>
                    <a:pt x="0" y="92710"/>
                  </a:lnTo>
                  <a:cubicBezTo>
                    <a:pt x="0" y="41910"/>
                    <a:pt x="41910" y="0"/>
                    <a:pt x="92710" y="0"/>
                  </a:cubicBezTo>
                  <a:lnTo>
                    <a:pt x="15368698" y="0"/>
                  </a:lnTo>
                  <a:cubicBezTo>
                    <a:pt x="15419498" y="0"/>
                    <a:pt x="15461408" y="41910"/>
                    <a:pt x="15461408" y="92710"/>
                  </a:cubicBezTo>
                  <a:lnTo>
                    <a:pt x="15461408" y="8260630"/>
                  </a:lnTo>
                  <a:cubicBezTo>
                    <a:pt x="15462678" y="8312700"/>
                    <a:pt x="15420767" y="8354609"/>
                    <a:pt x="15369967" y="8354609"/>
                  </a:cubicBezTo>
                  <a:close/>
                </a:path>
              </a:pathLst>
            </a:custGeom>
            <a:solidFill>
              <a:srgbClr val="FFFFFF">
                <a:alpha val="12941"/>
              </a:srgbClr>
            </a:solidFill>
          </p:spPr>
        </p:sp>
        <p:sp>
          <p:nvSpPr>
            <p:cNvPr id="7" name="Freeform 7"/>
            <p:cNvSpPr/>
            <p:nvPr/>
          </p:nvSpPr>
          <p:spPr>
            <a:xfrm>
              <a:off x="0" y="0"/>
              <a:ext cx="15526178" cy="8418110"/>
            </a:xfrm>
            <a:custGeom>
              <a:avLst/>
              <a:gdLst/>
              <a:ahLst/>
              <a:cxnLst/>
              <a:rect l="l" t="t" r="r" b="b"/>
              <a:pathLst>
                <a:path w="15526178" h="8418110">
                  <a:moveTo>
                    <a:pt x="15401717" y="59690"/>
                  </a:moveTo>
                  <a:cubicBezTo>
                    <a:pt x="15437278" y="59690"/>
                    <a:pt x="15466489" y="88900"/>
                    <a:pt x="15466489" y="124460"/>
                  </a:cubicBezTo>
                  <a:lnTo>
                    <a:pt x="15466489" y="8293650"/>
                  </a:lnTo>
                  <a:cubicBezTo>
                    <a:pt x="15466489" y="8329209"/>
                    <a:pt x="15437278" y="8358420"/>
                    <a:pt x="15401717" y="8358420"/>
                  </a:cubicBezTo>
                  <a:lnTo>
                    <a:pt x="124460" y="8358420"/>
                  </a:lnTo>
                  <a:cubicBezTo>
                    <a:pt x="88900" y="8358420"/>
                    <a:pt x="59690" y="8329209"/>
                    <a:pt x="59690" y="8293650"/>
                  </a:cubicBezTo>
                  <a:lnTo>
                    <a:pt x="59690" y="124460"/>
                  </a:lnTo>
                  <a:cubicBezTo>
                    <a:pt x="59690" y="88900"/>
                    <a:pt x="88900" y="59690"/>
                    <a:pt x="124460" y="59690"/>
                  </a:cubicBezTo>
                  <a:lnTo>
                    <a:pt x="15401717" y="59690"/>
                  </a:lnTo>
                  <a:moveTo>
                    <a:pt x="15401717" y="0"/>
                  </a:moveTo>
                  <a:lnTo>
                    <a:pt x="124460" y="0"/>
                  </a:lnTo>
                  <a:cubicBezTo>
                    <a:pt x="55880" y="0"/>
                    <a:pt x="0" y="55880"/>
                    <a:pt x="0" y="124460"/>
                  </a:cubicBezTo>
                  <a:lnTo>
                    <a:pt x="0" y="8293650"/>
                  </a:lnTo>
                  <a:cubicBezTo>
                    <a:pt x="0" y="8362230"/>
                    <a:pt x="55880" y="8418110"/>
                    <a:pt x="124460" y="8418110"/>
                  </a:cubicBezTo>
                  <a:lnTo>
                    <a:pt x="15401717" y="8418110"/>
                  </a:lnTo>
                  <a:cubicBezTo>
                    <a:pt x="15470298" y="8418110"/>
                    <a:pt x="15526178" y="8362230"/>
                    <a:pt x="15526178" y="8293650"/>
                  </a:cubicBezTo>
                  <a:lnTo>
                    <a:pt x="15526178" y="124460"/>
                  </a:lnTo>
                  <a:cubicBezTo>
                    <a:pt x="15526178" y="55880"/>
                    <a:pt x="15470298" y="0"/>
                    <a:pt x="15401717" y="0"/>
                  </a:cubicBezTo>
                  <a:close/>
                </a:path>
              </a:pathLst>
            </a:custGeom>
            <a:solidFill>
              <a:srgbClr val="743050">
                <a:alpha val="12941"/>
              </a:srgbClr>
            </a:solidFill>
          </p:spPr>
        </p:sp>
      </p:grpSp>
      <p:sp>
        <p:nvSpPr>
          <p:cNvPr id="8" name="TextBox 8"/>
          <p:cNvSpPr txBox="1"/>
          <p:nvPr/>
        </p:nvSpPr>
        <p:spPr>
          <a:xfrm>
            <a:off x="12358360" y="8105725"/>
            <a:ext cx="4434671" cy="412115"/>
          </a:xfrm>
          <a:prstGeom prst="rect">
            <a:avLst/>
          </a:prstGeom>
        </p:spPr>
        <p:txBody>
          <a:bodyPr lIns="0" tIns="0" rIns="0" bIns="0" rtlCol="0" anchor="t">
            <a:spAutoFit/>
          </a:bodyPr>
          <a:lstStyle/>
          <a:p>
            <a:pPr>
              <a:lnSpc>
                <a:spcPts val="3359"/>
              </a:lnSpc>
            </a:pPr>
            <a:endParaRPr/>
          </a:p>
        </p:txBody>
      </p:sp>
      <p:sp>
        <p:nvSpPr>
          <p:cNvPr id="9" name="TextBox 9"/>
          <p:cNvSpPr txBox="1"/>
          <p:nvPr/>
        </p:nvSpPr>
        <p:spPr>
          <a:xfrm>
            <a:off x="5923813" y="3923465"/>
            <a:ext cx="9412986" cy="4924425"/>
          </a:xfrm>
          <a:prstGeom prst="rect">
            <a:avLst/>
          </a:prstGeom>
        </p:spPr>
        <p:txBody>
          <a:bodyPr lIns="0" tIns="0" rIns="0" bIns="0" rtlCol="0" anchor="t">
            <a:spAutoFit/>
          </a:bodyPr>
          <a:lstStyle/>
          <a:p>
            <a:pPr marL="734059" lvl="1" indent="-367030">
              <a:lnSpc>
                <a:spcPts val="4759"/>
              </a:lnSpc>
              <a:buFont typeface="Arial"/>
              <a:buChar char="•"/>
            </a:pPr>
            <a:r>
              <a:rPr lang="en-US" sz="4000" dirty="0">
                <a:solidFill>
                  <a:srgbClr val="312249"/>
                </a:solidFill>
                <a:latin typeface="Nourd" panose="020B0604020202020204" charset="0"/>
              </a:rPr>
              <a:t>Plan for adequate meeting time. Consider multiple meetings.</a:t>
            </a:r>
          </a:p>
          <a:p>
            <a:pPr marL="734059" lvl="1" indent="-367030">
              <a:lnSpc>
                <a:spcPts val="4759"/>
              </a:lnSpc>
              <a:buFont typeface="Arial"/>
              <a:buChar char="•"/>
            </a:pPr>
            <a:r>
              <a:rPr lang="en-US" sz="4000" dirty="0">
                <a:solidFill>
                  <a:srgbClr val="312249"/>
                </a:solidFill>
                <a:latin typeface="Nourd" panose="020B0604020202020204" charset="0"/>
              </a:rPr>
              <a:t>Offer food or drinks (for in-person meetings).</a:t>
            </a:r>
          </a:p>
          <a:p>
            <a:pPr marL="734059" lvl="1" indent="-367030">
              <a:lnSpc>
                <a:spcPts val="4759"/>
              </a:lnSpc>
              <a:buFont typeface="Arial"/>
              <a:buChar char="•"/>
            </a:pPr>
            <a:r>
              <a:rPr lang="en-US" sz="4000" dirty="0">
                <a:solidFill>
                  <a:srgbClr val="312249"/>
                </a:solidFill>
                <a:latin typeface="Nourd" panose="020B0604020202020204" charset="0"/>
              </a:rPr>
              <a:t>Take breaks as needed.</a:t>
            </a:r>
          </a:p>
          <a:p>
            <a:pPr marL="734059" lvl="1" indent="-367030">
              <a:lnSpc>
                <a:spcPts val="4759"/>
              </a:lnSpc>
              <a:buFont typeface="Arial"/>
              <a:buChar char="•"/>
            </a:pPr>
            <a:r>
              <a:rPr lang="en-US" sz="4000" dirty="0">
                <a:solidFill>
                  <a:srgbClr val="312249"/>
                </a:solidFill>
                <a:latin typeface="Nourd" panose="020B0604020202020204" charset="0"/>
              </a:rPr>
              <a:t>Be a good listener.</a:t>
            </a:r>
          </a:p>
          <a:p>
            <a:pPr marL="734060" lvl="1" indent="-367030">
              <a:lnSpc>
                <a:spcPts val="4760"/>
              </a:lnSpc>
              <a:buFont typeface="Arial"/>
              <a:buChar char="•"/>
            </a:pPr>
            <a:r>
              <a:rPr lang="en-US" sz="4000" dirty="0">
                <a:solidFill>
                  <a:srgbClr val="312249"/>
                </a:solidFill>
                <a:latin typeface="Nourd" panose="020B0604020202020204" charset="0"/>
              </a:rPr>
              <a:t>Be aware of signs of potential abuse or undue influence.</a:t>
            </a:r>
          </a:p>
        </p:txBody>
      </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74320" y="3990140"/>
            <a:ext cx="2217335" cy="2306721"/>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5054" y="5365362"/>
            <a:ext cx="1449267" cy="1471337"/>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777991" y="5140094"/>
            <a:ext cx="2264370" cy="231353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43050"/>
        </a:solidFill>
        <a:effectLst/>
      </p:bgPr>
    </p:bg>
    <p:spTree>
      <p:nvGrpSpPr>
        <p:cNvPr id="1" name=""/>
        <p:cNvGrpSpPr/>
        <p:nvPr/>
      </p:nvGrpSpPr>
      <p:grpSpPr>
        <a:xfrm>
          <a:off x="0" y="0"/>
          <a:ext cx="0" cy="0"/>
          <a:chOff x="0" y="0"/>
          <a:chExt cx="0" cy="0"/>
        </a:xfrm>
      </p:grpSpPr>
      <p:sp>
        <p:nvSpPr>
          <p:cNvPr id="2" name="TextBox 2"/>
          <p:cNvSpPr txBox="1"/>
          <p:nvPr/>
        </p:nvSpPr>
        <p:spPr>
          <a:xfrm>
            <a:off x="3406094" y="791013"/>
            <a:ext cx="11475812" cy="1242060"/>
          </a:xfrm>
          <a:prstGeom prst="rect">
            <a:avLst/>
          </a:prstGeom>
        </p:spPr>
        <p:txBody>
          <a:bodyPr lIns="0" tIns="0" rIns="0" bIns="0" rtlCol="0" anchor="t">
            <a:spAutoFit/>
          </a:bodyPr>
          <a:lstStyle/>
          <a:p>
            <a:pPr>
              <a:lnSpc>
                <a:spcPts val="9680"/>
              </a:lnSpc>
            </a:pPr>
            <a:r>
              <a:rPr lang="en-US" sz="8800">
                <a:solidFill>
                  <a:srgbClr val="FFFFFF"/>
                </a:solidFill>
                <a:latin typeface="Nourd Light Bold"/>
              </a:rPr>
              <a:t>Additional Resources</a:t>
            </a:r>
          </a:p>
        </p:txBody>
      </p:sp>
      <p:sp>
        <p:nvSpPr>
          <p:cNvPr id="3" name="TextBox 3"/>
          <p:cNvSpPr txBox="1"/>
          <p:nvPr/>
        </p:nvSpPr>
        <p:spPr>
          <a:xfrm>
            <a:off x="5978760" y="2514312"/>
            <a:ext cx="10503346" cy="2755062"/>
          </a:xfrm>
          <a:prstGeom prst="rect">
            <a:avLst/>
          </a:prstGeom>
        </p:spPr>
        <p:txBody>
          <a:bodyPr lIns="0" tIns="0" rIns="0" bIns="0" rtlCol="0" anchor="t">
            <a:spAutoFit/>
          </a:bodyPr>
          <a:lstStyle/>
          <a:p>
            <a:pPr algn="ctr">
              <a:lnSpc>
                <a:spcPts val="5040"/>
              </a:lnSpc>
            </a:pPr>
            <a:endParaRPr/>
          </a:p>
          <a:p>
            <a:pPr>
              <a:lnSpc>
                <a:spcPts val="5040"/>
              </a:lnSpc>
            </a:pPr>
            <a:r>
              <a:rPr lang="en-US" sz="3600">
                <a:solidFill>
                  <a:srgbClr val="FFFFFF"/>
                </a:solidFill>
                <a:latin typeface="Nourd Light"/>
              </a:rPr>
              <a:t>CCEL -  Making Investment Decisions with Support </a:t>
            </a:r>
          </a:p>
          <a:p>
            <a:pPr marL="1554480" lvl="2" indent="-518160">
              <a:lnSpc>
                <a:spcPts val="5040"/>
              </a:lnSpc>
              <a:buFont typeface="Arial"/>
              <a:buChar char="⚬"/>
            </a:pPr>
            <a:r>
              <a:rPr lang="en-US" sz="3600">
                <a:solidFill>
                  <a:srgbClr val="FFFFFF"/>
                </a:solidFill>
                <a:latin typeface="Nourd Light"/>
              </a:rPr>
              <a:t>A Resource for Families and Friends</a:t>
            </a:r>
          </a:p>
          <a:p>
            <a:pPr marL="1554480" lvl="2" indent="-518160">
              <a:lnSpc>
                <a:spcPts val="5040"/>
              </a:lnSpc>
              <a:buFont typeface="Arial"/>
              <a:buChar char="⚬"/>
            </a:pPr>
            <a:r>
              <a:rPr lang="en-US" sz="3600">
                <a:solidFill>
                  <a:srgbClr val="FFFFFF"/>
                </a:solidFill>
                <a:latin typeface="Nourd Light"/>
              </a:rPr>
              <a:t>A Resource for People Living With Dementia</a:t>
            </a:r>
          </a:p>
          <a:p>
            <a:pPr>
              <a:lnSpc>
                <a:spcPts val="1734"/>
              </a:lnSpc>
            </a:pPr>
            <a:endParaRPr lang="en-US" sz="3600">
              <a:solidFill>
                <a:srgbClr val="FFFFFF"/>
              </a:solidFill>
              <a:latin typeface="Nourd Light"/>
            </a:endParaRPr>
          </a:p>
        </p:txBody>
      </p:sp>
      <p:sp>
        <p:nvSpPr>
          <p:cNvPr id="4" name="TextBox 4"/>
          <p:cNvSpPr txBox="1"/>
          <p:nvPr/>
        </p:nvSpPr>
        <p:spPr>
          <a:xfrm>
            <a:off x="2171700" y="6162675"/>
            <a:ext cx="13849491" cy="1219890"/>
          </a:xfrm>
          <a:prstGeom prst="rect">
            <a:avLst/>
          </a:prstGeom>
        </p:spPr>
        <p:txBody>
          <a:bodyPr lIns="0" tIns="0" rIns="0" bIns="0" rtlCol="0" anchor="t">
            <a:spAutoFit/>
          </a:bodyPr>
          <a:lstStyle/>
          <a:p>
            <a:pPr algn="just">
              <a:lnSpc>
                <a:spcPts val="5040"/>
              </a:lnSpc>
            </a:pPr>
            <a:r>
              <a:rPr lang="en-US" sz="3600">
                <a:solidFill>
                  <a:srgbClr val="FFFFFF"/>
                </a:solidFill>
                <a:latin typeface="Nourd Light"/>
              </a:rPr>
              <a:t>Alzheimer Society of B.C. </a:t>
            </a:r>
            <a:r>
              <a:rPr lang="en-US" sz="3600" u="sng">
                <a:solidFill>
                  <a:srgbClr val="FFFFFF"/>
                </a:solidFill>
                <a:latin typeface="Nourd Light"/>
              </a:rPr>
              <a:t>Making your workplace dementia friendly</a:t>
            </a:r>
          </a:p>
          <a:p>
            <a:pPr algn="l">
              <a:lnSpc>
                <a:spcPts val="4874"/>
              </a:lnSpc>
            </a:pPr>
            <a:endParaRPr lang="en-US" sz="3600" u="sng">
              <a:solidFill>
                <a:srgbClr val="FFFFFF"/>
              </a:solidFill>
              <a:latin typeface="Nourd Light"/>
            </a:endParaRPr>
          </a:p>
        </p:txBody>
      </p:sp>
      <p:sp>
        <p:nvSpPr>
          <p:cNvPr id="5" name="TextBox 5"/>
          <p:cNvSpPr txBox="1"/>
          <p:nvPr/>
        </p:nvSpPr>
        <p:spPr>
          <a:xfrm>
            <a:off x="2171700" y="3140422"/>
            <a:ext cx="4025294" cy="600710"/>
          </a:xfrm>
          <a:prstGeom prst="rect">
            <a:avLst/>
          </a:prstGeom>
        </p:spPr>
        <p:txBody>
          <a:bodyPr lIns="0" tIns="0" rIns="0" bIns="0" rtlCol="0" anchor="t">
            <a:spAutoFit/>
          </a:bodyPr>
          <a:lstStyle/>
          <a:p>
            <a:pPr>
              <a:lnSpc>
                <a:spcPts val="5040"/>
              </a:lnSpc>
            </a:pPr>
            <a:r>
              <a:rPr lang="en-US" sz="3600">
                <a:solidFill>
                  <a:srgbClr val="FFFFFF"/>
                </a:solidFill>
                <a:latin typeface="Nourd Light"/>
              </a:rPr>
              <a:t>Decision Making: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ED6CF"/>
        </a:solidFill>
        <a:effectLst/>
      </p:bgPr>
    </p:bg>
    <p:spTree>
      <p:nvGrpSpPr>
        <p:cNvPr id="1" name=""/>
        <p:cNvGrpSpPr/>
        <p:nvPr/>
      </p:nvGrpSpPr>
      <p:grpSpPr>
        <a:xfrm>
          <a:off x="0" y="0"/>
          <a:ext cx="0" cy="0"/>
          <a:chOff x="0" y="0"/>
          <a:chExt cx="0" cy="0"/>
        </a:xfrm>
      </p:grpSpPr>
      <p:sp>
        <p:nvSpPr>
          <p:cNvPr id="2" name="TextBox 2"/>
          <p:cNvSpPr txBox="1"/>
          <p:nvPr/>
        </p:nvSpPr>
        <p:spPr>
          <a:xfrm>
            <a:off x="4575627" y="1123950"/>
            <a:ext cx="9859127" cy="1242060"/>
          </a:xfrm>
          <a:prstGeom prst="rect">
            <a:avLst/>
          </a:prstGeom>
        </p:spPr>
        <p:txBody>
          <a:bodyPr lIns="0" tIns="0" rIns="0" bIns="0" rtlCol="0" anchor="t">
            <a:spAutoFit/>
          </a:bodyPr>
          <a:lstStyle/>
          <a:p>
            <a:pPr>
              <a:lnSpc>
                <a:spcPts val="9680"/>
              </a:lnSpc>
            </a:pPr>
            <a:r>
              <a:rPr lang="en-US" sz="8800">
                <a:solidFill>
                  <a:srgbClr val="153E5A"/>
                </a:solidFill>
                <a:latin typeface="Nourd Light"/>
              </a:rPr>
              <a:t>Let's stay in touch!</a:t>
            </a:r>
          </a:p>
        </p:txBody>
      </p:sp>
      <p:sp>
        <p:nvSpPr>
          <p:cNvPr id="3" name="TextBox 3"/>
          <p:cNvSpPr txBox="1"/>
          <p:nvPr/>
        </p:nvSpPr>
        <p:spPr>
          <a:xfrm>
            <a:off x="1374627" y="4178279"/>
            <a:ext cx="5773427" cy="2619375"/>
          </a:xfrm>
          <a:prstGeom prst="rect">
            <a:avLst/>
          </a:prstGeom>
        </p:spPr>
        <p:txBody>
          <a:bodyPr lIns="0" tIns="0" rIns="0" bIns="0" rtlCol="0" anchor="t">
            <a:spAutoFit/>
          </a:bodyPr>
          <a:lstStyle/>
          <a:p>
            <a:pPr algn="ctr">
              <a:lnSpc>
                <a:spcPts val="10500"/>
              </a:lnSpc>
            </a:pPr>
            <a:r>
              <a:rPr lang="en-US" sz="7500">
                <a:solidFill>
                  <a:srgbClr val="153E5A"/>
                </a:solidFill>
                <a:latin typeface="Nourd"/>
              </a:rPr>
              <a:t>Questions?</a:t>
            </a:r>
          </a:p>
          <a:p>
            <a:pPr algn="ctr">
              <a:lnSpc>
                <a:spcPts val="10500"/>
              </a:lnSpc>
            </a:pPr>
            <a:r>
              <a:rPr lang="en-US" sz="7500">
                <a:solidFill>
                  <a:srgbClr val="153E5A"/>
                </a:solidFill>
                <a:latin typeface="Nourd"/>
              </a:rPr>
              <a:t>Comments?</a:t>
            </a: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91009" y="8400805"/>
            <a:ext cx="690638" cy="690638"/>
          </a:xfrm>
          <a:prstGeom prst="rect">
            <a:avLst/>
          </a:prstGeom>
        </p:spPr>
      </p:pic>
      <p:sp>
        <p:nvSpPr>
          <p:cNvPr id="5" name="TextBox 5"/>
          <p:cNvSpPr txBox="1"/>
          <p:nvPr/>
        </p:nvSpPr>
        <p:spPr>
          <a:xfrm>
            <a:off x="9232982" y="3778864"/>
            <a:ext cx="7164076" cy="2987040"/>
          </a:xfrm>
          <a:prstGeom prst="rect">
            <a:avLst/>
          </a:prstGeom>
        </p:spPr>
        <p:txBody>
          <a:bodyPr lIns="0" tIns="0" rIns="0" bIns="0" rtlCol="0" anchor="t">
            <a:spAutoFit/>
          </a:bodyPr>
          <a:lstStyle/>
          <a:p>
            <a:pPr>
              <a:lnSpc>
                <a:spcPts val="4760"/>
              </a:lnSpc>
              <a:spcBef>
                <a:spcPct val="0"/>
              </a:spcBef>
            </a:pPr>
            <a:r>
              <a:rPr lang="en-US" sz="3400">
                <a:solidFill>
                  <a:srgbClr val="153E5A"/>
                </a:solidFill>
                <a:latin typeface="Nourd Light Bold"/>
              </a:rPr>
              <a:t>Website: </a:t>
            </a:r>
            <a:r>
              <a:rPr lang="en-US" sz="3400" u="sng">
                <a:solidFill>
                  <a:srgbClr val="153E5A"/>
                </a:solidFill>
                <a:latin typeface="Nourd Light Bold"/>
              </a:rPr>
              <a:t>www.bcli/org/ccel</a:t>
            </a:r>
          </a:p>
          <a:p>
            <a:pPr>
              <a:lnSpc>
                <a:spcPts val="4760"/>
              </a:lnSpc>
              <a:spcBef>
                <a:spcPct val="0"/>
              </a:spcBef>
            </a:pPr>
            <a:endParaRPr lang="en-US" sz="3400" u="sng">
              <a:solidFill>
                <a:srgbClr val="153E5A"/>
              </a:solidFill>
              <a:latin typeface="Nourd Light Bold"/>
            </a:endParaRPr>
          </a:p>
          <a:p>
            <a:pPr>
              <a:lnSpc>
                <a:spcPts val="4759"/>
              </a:lnSpc>
              <a:spcBef>
                <a:spcPct val="0"/>
              </a:spcBef>
            </a:pPr>
            <a:r>
              <a:rPr lang="en-US" sz="3400">
                <a:solidFill>
                  <a:srgbClr val="153E5A"/>
                </a:solidFill>
                <a:latin typeface="Nourd Light Bold"/>
              </a:rPr>
              <a:t>Email address: kjames@bcli.org</a:t>
            </a:r>
          </a:p>
          <a:p>
            <a:pPr>
              <a:lnSpc>
                <a:spcPts val="4759"/>
              </a:lnSpc>
              <a:spcBef>
                <a:spcPct val="0"/>
              </a:spcBef>
            </a:pPr>
            <a:endParaRPr lang="en-US" sz="3400">
              <a:solidFill>
                <a:srgbClr val="153E5A"/>
              </a:solidFill>
              <a:latin typeface="Nourd Light Bold"/>
            </a:endParaRPr>
          </a:p>
          <a:p>
            <a:pPr>
              <a:lnSpc>
                <a:spcPts val="4760"/>
              </a:lnSpc>
              <a:spcBef>
                <a:spcPct val="0"/>
              </a:spcBef>
            </a:pPr>
            <a:r>
              <a:rPr lang="en-US" sz="3399">
                <a:solidFill>
                  <a:srgbClr val="153E5A"/>
                </a:solidFill>
                <a:latin typeface="Nourd Light Bold"/>
              </a:rPr>
              <a:t>Social media:</a:t>
            </a:r>
          </a:p>
        </p:txBody>
      </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49094" y="7282328"/>
            <a:ext cx="774469" cy="774469"/>
          </a:xfrm>
          <a:prstGeom prst="rect">
            <a:avLst/>
          </a:prstGeom>
        </p:spPr>
      </p:pic>
      <p:sp>
        <p:nvSpPr>
          <p:cNvPr id="7" name="TextBox 7"/>
          <p:cNvSpPr txBox="1"/>
          <p:nvPr/>
        </p:nvSpPr>
        <p:spPr>
          <a:xfrm>
            <a:off x="10426931" y="7301378"/>
            <a:ext cx="6268838" cy="1790065"/>
          </a:xfrm>
          <a:prstGeom prst="rect">
            <a:avLst/>
          </a:prstGeom>
        </p:spPr>
        <p:txBody>
          <a:bodyPr lIns="0" tIns="0" rIns="0" bIns="0" rtlCol="0" anchor="t">
            <a:spAutoFit/>
          </a:bodyPr>
          <a:lstStyle/>
          <a:p>
            <a:pPr>
              <a:lnSpc>
                <a:spcPts val="4759"/>
              </a:lnSpc>
            </a:pPr>
            <a:r>
              <a:rPr lang="en-US" sz="3399">
                <a:solidFill>
                  <a:srgbClr val="153E5A"/>
                </a:solidFill>
                <a:latin typeface="Nourd Light Bold"/>
              </a:rPr>
              <a:t>@CCElderLaw</a:t>
            </a:r>
          </a:p>
          <a:p>
            <a:pPr>
              <a:lnSpc>
                <a:spcPts val="4759"/>
              </a:lnSpc>
            </a:pPr>
            <a:endParaRPr lang="en-US" sz="3399">
              <a:solidFill>
                <a:srgbClr val="153E5A"/>
              </a:solidFill>
              <a:latin typeface="Nourd Light Bold"/>
            </a:endParaRPr>
          </a:p>
          <a:p>
            <a:pPr>
              <a:lnSpc>
                <a:spcPts val="4759"/>
              </a:lnSpc>
            </a:pPr>
            <a:r>
              <a:rPr lang="en-US" sz="3399">
                <a:solidFill>
                  <a:srgbClr val="153E5A"/>
                </a:solidFill>
                <a:latin typeface="Nourd Light Bold"/>
              </a:rPr>
              <a:t>@CanCentreforElderLaw</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E4053"/>
        </a:solidFill>
        <a:effectLst/>
      </p:bgPr>
    </p:bg>
    <p:spTree>
      <p:nvGrpSpPr>
        <p:cNvPr id="1" name=""/>
        <p:cNvGrpSpPr/>
        <p:nvPr/>
      </p:nvGrpSpPr>
      <p:grpSpPr>
        <a:xfrm>
          <a:off x="0" y="0"/>
          <a:ext cx="0" cy="0"/>
          <a:chOff x="0" y="0"/>
          <a:chExt cx="0" cy="0"/>
        </a:xfrm>
      </p:grpSpPr>
      <p:sp>
        <p:nvSpPr>
          <p:cNvPr id="2" name="TextBox 2"/>
          <p:cNvSpPr txBox="1"/>
          <p:nvPr/>
        </p:nvSpPr>
        <p:spPr>
          <a:xfrm>
            <a:off x="2653636" y="962025"/>
            <a:ext cx="12980727" cy="6012815"/>
          </a:xfrm>
          <a:prstGeom prst="rect">
            <a:avLst/>
          </a:prstGeom>
        </p:spPr>
        <p:txBody>
          <a:bodyPr lIns="0" tIns="0" rIns="0" bIns="0" rtlCol="0" anchor="t">
            <a:spAutoFit/>
          </a:bodyPr>
          <a:lstStyle/>
          <a:p>
            <a:pPr algn="ctr">
              <a:lnSpc>
                <a:spcPts val="4759"/>
              </a:lnSpc>
            </a:pPr>
            <a:r>
              <a:rPr lang="en-US" sz="3400">
                <a:solidFill>
                  <a:srgbClr val="FDE7EB"/>
                </a:solidFill>
                <a:latin typeface="Nourd Light"/>
              </a:rPr>
              <a:t>This presentation was developed</a:t>
            </a:r>
          </a:p>
          <a:p>
            <a:pPr algn="ctr">
              <a:lnSpc>
                <a:spcPts val="4759"/>
              </a:lnSpc>
            </a:pPr>
            <a:r>
              <a:rPr lang="en-US" sz="3399">
                <a:solidFill>
                  <a:srgbClr val="FDE7EB"/>
                </a:solidFill>
                <a:latin typeface="Nourd Light"/>
              </a:rPr>
              <a:t>by the Canadian Centre for Elder Law as part of</a:t>
            </a:r>
          </a:p>
          <a:p>
            <a:pPr algn="ctr">
              <a:lnSpc>
                <a:spcPts val="4759"/>
              </a:lnSpc>
            </a:pPr>
            <a:r>
              <a:rPr lang="en-US" sz="3399">
                <a:solidFill>
                  <a:srgbClr val="FDE7EB"/>
                </a:solidFill>
                <a:latin typeface="Nourd Light"/>
              </a:rPr>
              <a:t>the Inclusive Investing Project.</a:t>
            </a:r>
          </a:p>
          <a:p>
            <a:pPr algn="ctr">
              <a:lnSpc>
                <a:spcPts val="4759"/>
              </a:lnSpc>
            </a:pPr>
            <a:endParaRPr lang="en-US" sz="3399">
              <a:solidFill>
                <a:srgbClr val="FDE7EB"/>
              </a:solidFill>
              <a:latin typeface="Nourd Light"/>
            </a:endParaRPr>
          </a:p>
          <a:p>
            <a:pPr algn="ctr">
              <a:lnSpc>
                <a:spcPts val="4759"/>
              </a:lnSpc>
            </a:pPr>
            <a:r>
              <a:rPr lang="en-US" sz="3399">
                <a:solidFill>
                  <a:srgbClr val="FDE7EB"/>
                </a:solidFill>
                <a:latin typeface="Nourd Light"/>
              </a:rPr>
              <a:t>This project was made possible by a grant from </a:t>
            </a:r>
          </a:p>
          <a:p>
            <a:pPr algn="ctr">
              <a:lnSpc>
                <a:spcPts val="4759"/>
              </a:lnSpc>
            </a:pPr>
            <a:r>
              <a:rPr lang="en-US" sz="3399">
                <a:solidFill>
                  <a:srgbClr val="FDE7EB"/>
                </a:solidFill>
                <a:latin typeface="Nourd Light"/>
              </a:rPr>
              <a:t>the Law Foundation of Ontario's Access to Justice Fund and </a:t>
            </a:r>
          </a:p>
          <a:p>
            <a:pPr algn="ctr">
              <a:lnSpc>
                <a:spcPts val="4759"/>
              </a:lnSpc>
            </a:pPr>
            <a:r>
              <a:rPr lang="en-US" sz="3399">
                <a:solidFill>
                  <a:srgbClr val="FDE7EB"/>
                </a:solidFill>
                <a:latin typeface="Nourd Light"/>
              </a:rPr>
              <a:t>supported by our project partners: </a:t>
            </a:r>
          </a:p>
          <a:p>
            <a:pPr algn="ctr">
              <a:lnSpc>
                <a:spcPts val="4759"/>
              </a:lnSpc>
            </a:pPr>
            <a:r>
              <a:rPr lang="en-US" sz="3399">
                <a:solidFill>
                  <a:srgbClr val="FDE7EB"/>
                </a:solidFill>
                <a:latin typeface="Nourd Light"/>
              </a:rPr>
              <a:t>the Alzheimer Society of British Columbia and Inclusion BC.</a:t>
            </a:r>
          </a:p>
          <a:p>
            <a:pPr algn="ctr">
              <a:lnSpc>
                <a:spcPts val="4759"/>
              </a:lnSpc>
            </a:pPr>
            <a:endParaRPr lang="en-US" sz="3399">
              <a:solidFill>
                <a:srgbClr val="FDE7EB"/>
              </a:solidFill>
              <a:latin typeface="Nourd Light"/>
            </a:endParaRPr>
          </a:p>
          <a:p>
            <a:pPr algn="ctr">
              <a:lnSpc>
                <a:spcPts val="4759"/>
              </a:lnSpc>
            </a:pPr>
            <a:r>
              <a:rPr lang="en-US" sz="3399">
                <a:solidFill>
                  <a:srgbClr val="FDE7EB"/>
                </a:solidFill>
                <a:latin typeface="Nourd Light"/>
              </a:rPr>
              <a:t>For more information, visit </a:t>
            </a:r>
            <a:r>
              <a:rPr lang="en-US" sz="3399" u="sng">
                <a:solidFill>
                  <a:srgbClr val="FDE7EB"/>
                </a:solidFill>
                <a:latin typeface="Nourd Light"/>
              </a:rPr>
              <a:t>www.bcli.org/ccel</a:t>
            </a:r>
          </a:p>
        </p:txBody>
      </p:sp>
      <p:pic>
        <p:nvPicPr>
          <p:cNvPr id="3" name="Picture 3"/>
          <p:cNvPicPr>
            <a:picLocks noChangeAspect="1"/>
          </p:cNvPicPr>
          <p:nvPr/>
        </p:nvPicPr>
        <p:blipFill>
          <a:blip r:embed="rId2"/>
          <a:srcRect/>
          <a:stretch>
            <a:fillRect/>
          </a:stretch>
        </p:blipFill>
        <p:spPr>
          <a:xfrm>
            <a:off x="2015016" y="7884668"/>
            <a:ext cx="1277241" cy="1498302"/>
          </a:xfrm>
          <a:prstGeom prst="rect">
            <a:avLst/>
          </a:prstGeom>
        </p:spPr>
      </p:pic>
      <p:pic>
        <p:nvPicPr>
          <p:cNvPr id="4" name="Picture 4"/>
          <p:cNvPicPr>
            <a:picLocks noChangeAspect="1"/>
          </p:cNvPicPr>
          <p:nvPr/>
        </p:nvPicPr>
        <p:blipFill>
          <a:blip r:embed="rId3"/>
          <a:srcRect/>
          <a:stretch>
            <a:fillRect/>
          </a:stretch>
        </p:blipFill>
        <p:spPr>
          <a:xfrm>
            <a:off x="7364370" y="7884668"/>
            <a:ext cx="5288124" cy="1498302"/>
          </a:xfrm>
          <a:prstGeom prst="rect">
            <a:avLst/>
          </a:prstGeom>
        </p:spPr>
      </p:pic>
      <p:pic>
        <p:nvPicPr>
          <p:cNvPr id="5" name="Picture 5"/>
          <p:cNvPicPr>
            <a:picLocks noChangeAspect="1"/>
          </p:cNvPicPr>
          <p:nvPr/>
        </p:nvPicPr>
        <p:blipFill>
          <a:blip r:embed="rId4"/>
          <a:srcRect/>
          <a:stretch>
            <a:fillRect/>
          </a:stretch>
        </p:blipFill>
        <p:spPr>
          <a:xfrm>
            <a:off x="13546341" y="7884668"/>
            <a:ext cx="2912859" cy="1498302"/>
          </a:xfrm>
          <a:prstGeom prst="rect">
            <a:avLst/>
          </a:prstGeom>
        </p:spPr>
      </p:pic>
      <p:pic>
        <p:nvPicPr>
          <p:cNvPr id="6" name="Picture 6"/>
          <p:cNvPicPr>
            <a:picLocks noChangeAspect="1"/>
          </p:cNvPicPr>
          <p:nvPr/>
        </p:nvPicPr>
        <p:blipFill>
          <a:blip r:embed="rId5"/>
          <a:srcRect/>
          <a:stretch>
            <a:fillRect/>
          </a:stretch>
        </p:blipFill>
        <p:spPr>
          <a:xfrm>
            <a:off x="4358680" y="7884668"/>
            <a:ext cx="2097622" cy="149830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6759" y="495825"/>
            <a:ext cx="17574482" cy="9336404"/>
            <a:chOff x="0" y="0"/>
            <a:chExt cx="15526178" cy="8248247"/>
          </a:xfrm>
        </p:grpSpPr>
        <p:sp>
          <p:nvSpPr>
            <p:cNvPr id="3" name="Freeform 3"/>
            <p:cNvSpPr/>
            <p:nvPr/>
          </p:nvSpPr>
          <p:spPr>
            <a:xfrm>
              <a:off x="31750" y="31750"/>
              <a:ext cx="15462678" cy="8184747"/>
            </a:xfrm>
            <a:custGeom>
              <a:avLst/>
              <a:gdLst/>
              <a:ahLst/>
              <a:cxnLst/>
              <a:rect l="l" t="t" r="r" b="b"/>
              <a:pathLst>
                <a:path w="15462678" h="8184747">
                  <a:moveTo>
                    <a:pt x="15369967" y="8184747"/>
                  </a:moveTo>
                  <a:lnTo>
                    <a:pt x="92710" y="8184747"/>
                  </a:lnTo>
                  <a:cubicBezTo>
                    <a:pt x="41910" y="8184747"/>
                    <a:pt x="0" y="8142837"/>
                    <a:pt x="0" y="8092037"/>
                  </a:cubicBezTo>
                  <a:lnTo>
                    <a:pt x="0" y="92710"/>
                  </a:lnTo>
                  <a:cubicBezTo>
                    <a:pt x="0" y="41910"/>
                    <a:pt x="41910" y="0"/>
                    <a:pt x="92710" y="0"/>
                  </a:cubicBezTo>
                  <a:lnTo>
                    <a:pt x="15368698" y="0"/>
                  </a:lnTo>
                  <a:cubicBezTo>
                    <a:pt x="15419498" y="0"/>
                    <a:pt x="15461408" y="41910"/>
                    <a:pt x="15461408" y="92710"/>
                  </a:cubicBezTo>
                  <a:lnTo>
                    <a:pt x="15461408" y="8090767"/>
                  </a:lnTo>
                  <a:cubicBezTo>
                    <a:pt x="15462678" y="8142837"/>
                    <a:pt x="15420767" y="8184747"/>
                    <a:pt x="15369967" y="8184747"/>
                  </a:cubicBezTo>
                  <a:close/>
                </a:path>
              </a:pathLst>
            </a:custGeom>
            <a:solidFill>
              <a:srgbClr val="FFFFFF">
                <a:alpha val="7843"/>
              </a:srgbClr>
            </a:solidFill>
          </p:spPr>
        </p:sp>
        <p:sp>
          <p:nvSpPr>
            <p:cNvPr id="4" name="Freeform 4"/>
            <p:cNvSpPr/>
            <p:nvPr/>
          </p:nvSpPr>
          <p:spPr>
            <a:xfrm>
              <a:off x="0" y="0"/>
              <a:ext cx="15526178" cy="8248247"/>
            </a:xfrm>
            <a:custGeom>
              <a:avLst/>
              <a:gdLst/>
              <a:ahLst/>
              <a:cxnLst/>
              <a:rect l="l" t="t" r="r" b="b"/>
              <a:pathLst>
                <a:path w="15526178" h="8248247">
                  <a:moveTo>
                    <a:pt x="15401717" y="59690"/>
                  </a:moveTo>
                  <a:cubicBezTo>
                    <a:pt x="15437278" y="59690"/>
                    <a:pt x="15466489" y="88900"/>
                    <a:pt x="15466489" y="124460"/>
                  </a:cubicBezTo>
                  <a:lnTo>
                    <a:pt x="15466489" y="8123787"/>
                  </a:lnTo>
                  <a:cubicBezTo>
                    <a:pt x="15466489" y="8159347"/>
                    <a:pt x="15437278" y="8188557"/>
                    <a:pt x="15401717" y="8188557"/>
                  </a:cubicBezTo>
                  <a:lnTo>
                    <a:pt x="124460" y="8188557"/>
                  </a:lnTo>
                  <a:cubicBezTo>
                    <a:pt x="88900" y="8188557"/>
                    <a:pt x="59690" y="8159347"/>
                    <a:pt x="59690" y="8123787"/>
                  </a:cubicBezTo>
                  <a:lnTo>
                    <a:pt x="59690" y="124460"/>
                  </a:lnTo>
                  <a:cubicBezTo>
                    <a:pt x="59690" y="88900"/>
                    <a:pt x="88900" y="59690"/>
                    <a:pt x="124460" y="59690"/>
                  </a:cubicBezTo>
                  <a:lnTo>
                    <a:pt x="15401717" y="59690"/>
                  </a:lnTo>
                  <a:moveTo>
                    <a:pt x="15401717" y="0"/>
                  </a:moveTo>
                  <a:lnTo>
                    <a:pt x="124460" y="0"/>
                  </a:lnTo>
                  <a:cubicBezTo>
                    <a:pt x="55880" y="0"/>
                    <a:pt x="0" y="55880"/>
                    <a:pt x="0" y="124460"/>
                  </a:cubicBezTo>
                  <a:lnTo>
                    <a:pt x="0" y="8123787"/>
                  </a:lnTo>
                  <a:cubicBezTo>
                    <a:pt x="0" y="8192367"/>
                    <a:pt x="55880" y="8248247"/>
                    <a:pt x="124460" y="8248247"/>
                  </a:cubicBezTo>
                  <a:lnTo>
                    <a:pt x="15401717" y="8248247"/>
                  </a:lnTo>
                  <a:cubicBezTo>
                    <a:pt x="15470298" y="8248247"/>
                    <a:pt x="15526178" y="8192367"/>
                    <a:pt x="15526178" y="8123787"/>
                  </a:cubicBezTo>
                  <a:lnTo>
                    <a:pt x="15526178" y="124460"/>
                  </a:lnTo>
                  <a:cubicBezTo>
                    <a:pt x="15526178" y="55880"/>
                    <a:pt x="15470298" y="0"/>
                    <a:pt x="15401717" y="0"/>
                  </a:cubicBezTo>
                  <a:close/>
                </a:path>
              </a:pathLst>
            </a:custGeom>
            <a:solidFill>
              <a:srgbClr val="743050">
                <a:alpha val="7843"/>
              </a:srgbClr>
            </a:solidFill>
          </p:spPr>
        </p:sp>
      </p:grpSp>
      <p:grpSp>
        <p:nvGrpSpPr>
          <p:cNvPr id="5" name="Group 5"/>
          <p:cNvGrpSpPr/>
          <p:nvPr/>
        </p:nvGrpSpPr>
        <p:grpSpPr>
          <a:xfrm>
            <a:off x="4761908" y="2022632"/>
            <a:ext cx="9243645" cy="1619250"/>
            <a:chOff x="0" y="0"/>
            <a:chExt cx="8166299" cy="1430527"/>
          </a:xfrm>
        </p:grpSpPr>
        <p:sp>
          <p:nvSpPr>
            <p:cNvPr id="6" name="Freeform 6"/>
            <p:cNvSpPr/>
            <p:nvPr/>
          </p:nvSpPr>
          <p:spPr>
            <a:xfrm>
              <a:off x="31750" y="31750"/>
              <a:ext cx="8102799" cy="1367027"/>
            </a:xfrm>
            <a:custGeom>
              <a:avLst/>
              <a:gdLst/>
              <a:ahLst/>
              <a:cxnLst/>
              <a:rect l="l" t="t" r="r" b="b"/>
              <a:pathLst>
                <a:path w="8102799" h="1367027">
                  <a:moveTo>
                    <a:pt x="8010089" y="1367027"/>
                  </a:moveTo>
                  <a:lnTo>
                    <a:pt x="92710" y="1367027"/>
                  </a:lnTo>
                  <a:cubicBezTo>
                    <a:pt x="41910" y="1367027"/>
                    <a:pt x="0" y="1325117"/>
                    <a:pt x="0" y="1274317"/>
                  </a:cubicBezTo>
                  <a:lnTo>
                    <a:pt x="0" y="92710"/>
                  </a:lnTo>
                  <a:cubicBezTo>
                    <a:pt x="0" y="41910"/>
                    <a:pt x="41910" y="0"/>
                    <a:pt x="92710" y="0"/>
                  </a:cubicBezTo>
                  <a:lnTo>
                    <a:pt x="8008819" y="0"/>
                  </a:lnTo>
                  <a:cubicBezTo>
                    <a:pt x="8059619" y="0"/>
                    <a:pt x="8101529" y="41910"/>
                    <a:pt x="8101529" y="92710"/>
                  </a:cubicBezTo>
                  <a:lnTo>
                    <a:pt x="8101529" y="1273047"/>
                  </a:lnTo>
                  <a:cubicBezTo>
                    <a:pt x="8102799" y="1325117"/>
                    <a:pt x="8060889" y="1367027"/>
                    <a:pt x="8010089" y="1367027"/>
                  </a:cubicBezTo>
                  <a:close/>
                </a:path>
              </a:pathLst>
            </a:custGeom>
            <a:solidFill>
              <a:srgbClr val="EED6CF"/>
            </a:solidFill>
          </p:spPr>
        </p:sp>
        <p:sp>
          <p:nvSpPr>
            <p:cNvPr id="7" name="Freeform 7"/>
            <p:cNvSpPr/>
            <p:nvPr/>
          </p:nvSpPr>
          <p:spPr>
            <a:xfrm>
              <a:off x="0" y="0"/>
              <a:ext cx="8166299" cy="1430527"/>
            </a:xfrm>
            <a:custGeom>
              <a:avLst/>
              <a:gdLst/>
              <a:ahLst/>
              <a:cxnLst/>
              <a:rect l="l" t="t" r="r" b="b"/>
              <a:pathLst>
                <a:path w="8166299" h="1430527">
                  <a:moveTo>
                    <a:pt x="8041839" y="59690"/>
                  </a:moveTo>
                  <a:cubicBezTo>
                    <a:pt x="8077399" y="59690"/>
                    <a:pt x="8106609" y="88900"/>
                    <a:pt x="8106609" y="124460"/>
                  </a:cubicBezTo>
                  <a:lnTo>
                    <a:pt x="8106609" y="1306067"/>
                  </a:lnTo>
                  <a:cubicBezTo>
                    <a:pt x="8106609" y="1341627"/>
                    <a:pt x="8077399" y="1370837"/>
                    <a:pt x="8041839" y="1370837"/>
                  </a:cubicBezTo>
                  <a:lnTo>
                    <a:pt x="124460" y="1370837"/>
                  </a:lnTo>
                  <a:cubicBezTo>
                    <a:pt x="88900" y="1370837"/>
                    <a:pt x="59690" y="1341627"/>
                    <a:pt x="59690" y="1306067"/>
                  </a:cubicBezTo>
                  <a:lnTo>
                    <a:pt x="59690" y="124460"/>
                  </a:lnTo>
                  <a:cubicBezTo>
                    <a:pt x="59690" y="88900"/>
                    <a:pt x="88900" y="59690"/>
                    <a:pt x="124460" y="59690"/>
                  </a:cubicBezTo>
                  <a:lnTo>
                    <a:pt x="8041839" y="59690"/>
                  </a:lnTo>
                  <a:moveTo>
                    <a:pt x="8041839" y="0"/>
                  </a:moveTo>
                  <a:lnTo>
                    <a:pt x="124460" y="0"/>
                  </a:lnTo>
                  <a:cubicBezTo>
                    <a:pt x="55880" y="0"/>
                    <a:pt x="0" y="55880"/>
                    <a:pt x="0" y="124460"/>
                  </a:cubicBezTo>
                  <a:lnTo>
                    <a:pt x="0" y="1306067"/>
                  </a:lnTo>
                  <a:cubicBezTo>
                    <a:pt x="0" y="1374647"/>
                    <a:pt x="55880" y="1430527"/>
                    <a:pt x="124460" y="1430527"/>
                  </a:cubicBezTo>
                  <a:lnTo>
                    <a:pt x="8041839" y="1430527"/>
                  </a:lnTo>
                  <a:cubicBezTo>
                    <a:pt x="8110419" y="1430527"/>
                    <a:pt x="8166299" y="1374647"/>
                    <a:pt x="8166299" y="1306067"/>
                  </a:cubicBezTo>
                  <a:lnTo>
                    <a:pt x="8166299" y="124460"/>
                  </a:lnTo>
                  <a:cubicBezTo>
                    <a:pt x="8166299" y="55880"/>
                    <a:pt x="8110419" y="0"/>
                    <a:pt x="8041839" y="0"/>
                  </a:cubicBezTo>
                  <a:close/>
                </a:path>
              </a:pathLst>
            </a:custGeom>
            <a:solidFill>
              <a:srgbClr val="743050"/>
            </a:solidFill>
          </p:spPr>
        </p:sp>
      </p:grpSp>
      <p:sp>
        <p:nvSpPr>
          <p:cNvPr id="8" name="TextBox 8"/>
          <p:cNvSpPr txBox="1"/>
          <p:nvPr/>
        </p:nvSpPr>
        <p:spPr>
          <a:xfrm>
            <a:off x="6175716" y="2616357"/>
            <a:ext cx="6416029" cy="536575"/>
          </a:xfrm>
          <a:prstGeom prst="rect">
            <a:avLst/>
          </a:prstGeom>
        </p:spPr>
        <p:txBody>
          <a:bodyPr lIns="0" tIns="0" rIns="0" bIns="0" rtlCol="0" anchor="t">
            <a:spAutoFit/>
          </a:bodyPr>
          <a:lstStyle/>
          <a:p>
            <a:pPr>
              <a:lnSpc>
                <a:spcPts val="4320"/>
              </a:lnSpc>
            </a:pPr>
            <a:r>
              <a:rPr lang="en-US" sz="3600">
                <a:solidFill>
                  <a:srgbClr val="743050"/>
                </a:solidFill>
                <a:latin typeface="Nourd Light"/>
              </a:rPr>
              <a:t>CCEL Inclusive Investing Project</a:t>
            </a:r>
          </a:p>
        </p:txBody>
      </p:sp>
      <p:grpSp>
        <p:nvGrpSpPr>
          <p:cNvPr id="9" name="Group 9"/>
          <p:cNvGrpSpPr/>
          <p:nvPr/>
        </p:nvGrpSpPr>
        <p:grpSpPr>
          <a:xfrm>
            <a:off x="4792884" y="3972115"/>
            <a:ext cx="9243645" cy="1619250"/>
            <a:chOff x="0" y="0"/>
            <a:chExt cx="8166299" cy="1430527"/>
          </a:xfrm>
        </p:grpSpPr>
        <p:sp>
          <p:nvSpPr>
            <p:cNvPr id="10" name="Freeform 10"/>
            <p:cNvSpPr/>
            <p:nvPr/>
          </p:nvSpPr>
          <p:spPr>
            <a:xfrm>
              <a:off x="31750" y="31750"/>
              <a:ext cx="8102799" cy="1367027"/>
            </a:xfrm>
            <a:custGeom>
              <a:avLst/>
              <a:gdLst/>
              <a:ahLst/>
              <a:cxnLst/>
              <a:rect l="l" t="t" r="r" b="b"/>
              <a:pathLst>
                <a:path w="8102799" h="1367027">
                  <a:moveTo>
                    <a:pt x="8010089" y="1367027"/>
                  </a:moveTo>
                  <a:lnTo>
                    <a:pt x="92710" y="1367027"/>
                  </a:lnTo>
                  <a:cubicBezTo>
                    <a:pt x="41910" y="1367027"/>
                    <a:pt x="0" y="1325117"/>
                    <a:pt x="0" y="1274317"/>
                  </a:cubicBezTo>
                  <a:lnTo>
                    <a:pt x="0" y="92710"/>
                  </a:lnTo>
                  <a:cubicBezTo>
                    <a:pt x="0" y="41910"/>
                    <a:pt x="41910" y="0"/>
                    <a:pt x="92710" y="0"/>
                  </a:cubicBezTo>
                  <a:lnTo>
                    <a:pt x="8008819" y="0"/>
                  </a:lnTo>
                  <a:cubicBezTo>
                    <a:pt x="8059619" y="0"/>
                    <a:pt x="8101529" y="41910"/>
                    <a:pt x="8101529" y="92710"/>
                  </a:cubicBezTo>
                  <a:lnTo>
                    <a:pt x="8101529" y="1273047"/>
                  </a:lnTo>
                  <a:cubicBezTo>
                    <a:pt x="8102799" y="1325117"/>
                    <a:pt x="8060889" y="1367027"/>
                    <a:pt x="8010089" y="1367027"/>
                  </a:cubicBezTo>
                  <a:close/>
                </a:path>
              </a:pathLst>
            </a:custGeom>
            <a:solidFill>
              <a:srgbClr val="743050"/>
            </a:solidFill>
          </p:spPr>
        </p:sp>
        <p:sp>
          <p:nvSpPr>
            <p:cNvPr id="11" name="Freeform 11"/>
            <p:cNvSpPr/>
            <p:nvPr/>
          </p:nvSpPr>
          <p:spPr>
            <a:xfrm>
              <a:off x="0" y="0"/>
              <a:ext cx="8166299" cy="1430527"/>
            </a:xfrm>
            <a:custGeom>
              <a:avLst/>
              <a:gdLst/>
              <a:ahLst/>
              <a:cxnLst/>
              <a:rect l="l" t="t" r="r" b="b"/>
              <a:pathLst>
                <a:path w="8166299" h="1430527">
                  <a:moveTo>
                    <a:pt x="8041839" y="59690"/>
                  </a:moveTo>
                  <a:cubicBezTo>
                    <a:pt x="8077399" y="59690"/>
                    <a:pt x="8106609" y="88900"/>
                    <a:pt x="8106609" y="124460"/>
                  </a:cubicBezTo>
                  <a:lnTo>
                    <a:pt x="8106609" y="1306067"/>
                  </a:lnTo>
                  <a:cubicBezTo>
                    <a:pt x="8106609" y="1341627"/>
                    <a:pt x="8077399" y="1370837"/>
                    <a:pt x="8041839" y="1370837"/>
                  </a:cubicBezTo>
                  <a:lnTo>
                    <a:pt x="124460" y="1370837"/>
                  </a:lnTo>
                  <a:cubicBezTo>
                    <a:pt x="88900" y="1370837"/>
                    <a:pt x="59690" y="1341627"/>
                    <a:pt x="59690" y="1306067"/>
                  </a:cubicBezTo>
                  <a:lnTo>
                    <a:pt x="59690" y="124460"/>
                  </a:lnTo>
                  <a:cubicBezTo>
                    <a:pt x="59690" y="88900"/>
                    <a:pt x="88900" y="59690"/>
                    <a:pt x="124460" y="59690"/>
                  </a:cubicBezTo>
                  <a:lnTo>
                    <a:pt x="8041839" y="59690"/>
                  </a:lnTo>
                  <a:moveTo>
                    <a:pt x="8041839" y="0"/>
                  </a:moveTo>
                  <a:lnTo>
                    <a:pt x="124460" y="0"/>
                  </a:lnTo>
                  <a:cubicBezTo>
                    <a:pt x="55880" y="0"/>
                    <a:pt x="0" y="55880"/>
                    <a:pt x="0" y="124460"/>
                  </a:cubicBezTo>
                  <a:lnTo>
                    <a:pt x="0" y="1306067"/>
                  </a:lnTo>
                  <a:cubicBezTo>
                    <a:pt x="0" y="1374647"/>
                    <a:pt x="55880" y="1430527"/>
                    <a:pt x="124460" y="1430527"/>
                  </a:cubicBezTo>
                  <a:lnTo>
                    <a:pt x="8041839" y="1430527"/>
                  </a:lnTo>
                  <a:cubicBezTo>
                    <a:pt x="8110419" y="1430527"/>
                    <a:pt x="8166299" y="1374647"/>
                    <a:pt x="8166299" y="1306067"/>
                  </a:cubicBezTo>
                  <a:lnTo>
                    <a:pt x="8166299" y="124460"/>
                  </a:lnTo>
                  <a:cubicBezTo>
                    <a:pt x="8166299" y="55880"/>
                    <a:pt x="8110419" y="0"/>
                    <a:pt x="8041839" y="0"/>
                  </a:cubicBezTo>
                  <a:close/>
                </a:path>
              </a:pathLst>
            </a:custGeom>
            <a:solidFill>
              <a:srgbClr val="EED6CF"/>
            </a:solidFill>
          </p:spPr>
        </p:sp>
      </p:grpSp>
      <p:grpSp>
        <p:nvGrpSpPr>
          <p:cNvPr id="12" name="Group 12"/>
          <p:cNvGrpSpPr/>
          <p:nvPr/>
        </p:nvGrpSpPr>
        <p:grpSpPr>
          <a:xfrm>
            <a:off x="5960389" y="4524412"/>
            <a:ext cx="6280251" cy="1068108"/>
            <a:chOff x="0" y="0"/>
            <a:chExt cx="8373668" cy="1424144"/>
          </a:xfrm>
        </p:grpSpPr>
        <p:sp>
          <p:nvSpPr>
            <p:cNvPr id="13" name="TextBox 13"/>
            <p:cNvSpPr txBox="1"/>
            <p:nvPr/>
          </p:nvSpPr>
          <p:spPr>
            <a:xfrm>
              <a:off x="0" y="9525"/>
              <a:ext cx="8373668" cy="721687"/>
            </a:xfrm>
            <a:prstGeom prst="rect">
              <a:avLst/>
            </a:prstGeom>
          </p:spPr>
          <p:txBody>
            <a:bodyPr lIns="0" tIns="0" rIns="0" bIns="0" rtlCol="0" anchor="t">
              <a:spAutoFit/>
            </a:bodyPr>
            <a:lstStyle/>
            <a:p>
              <a:pPr algn="just">
                <a:lnSpc>
                  <a:spcPts val="4320"/>
                </a:lnSpc>
              </a:pPr>
              <a:r>
                <a:rPr lang="en-US" sz="3600">
                  <a:solidFill>
                    <a:srgbClr val="FDE7EB"/>
                  </a:solidFill>
                  <a:latin typeface="Nourd Light"/>
                </a:rPr>
                <a:t> Disability and decision-making</a:t>
              </a:r>
            </a:p>
          </p:txBody>
        </p:sp>
        <p:sp>
          <p:nvSpPr>
            <p:cNvPr id="14" name="TextBox 14"/>
            <p:cNvSpPr txBox="1"/>
            <p:nvPr/>
          </p:nvSpPr>
          <p:spPr>
            <a:xfrm>
              <a:off x="0" y="966097"/>
              <a:ext cx="8373668" cy="458047"/>
            </a:xfrm>
            <a:prstGeom prst="rect">
              <a:avLst/>
            </a:prstGeom>
          </p:spPr>
          <p:txBody>
            <a:bodyPr lIns="0" tIns="0" rIns="0" bIns="0" rtlCol="0" anchor="t">
              <a:spAutoFit/>
            </a:bodyPr>
            <a:lstStyle/>
            <a:p>
              <a:pPr>
                <a:lnSpc>
                  <a:spcPts val="2940"/>
                </a:lnSpc>
              </a:pPr>
              <a:endParaRPr/>
            </a:p>
          </p:txBody>
        </p:sp>
      </p:grpSp>
      <p:grpSp>
        <p:nvGrpSpPr>
          <p:cNvPr id="15" name="Group 15"/>
          <p:cNvGrpSpPr/>
          <p:nvPr/>
        </p:nvGrpSpPr>
        <p:grpSpPr>
          <a:xfrm>
            <a:off x="4792884" y="5988460"/>
            <a:ext cx="9243645" cy="1619250"/>
            <a:chOff x="0" y="0"/>
            <a:chExt cx="8166299" cy="1430527"/>
          </a:xfrm>
        </p:grpSpPr>
        <p:sp>
          <p:nvSpPr>
            <p:cNvPr id="16" name="Freeform 16"/>
            <p:cNvSpPr/>
            <p:nvPr/>
          </p:nvSpPr>
          <p:spPr>
            <a:xfrm>
              <a:off x="31750" y="31750"/>
              <a:ext cx="8102799" cy="1367027"/>
            </a:xfrm>
            <a:custGeom>
              <a:avLst/>
              <a:gdLst/>
              <a:ahLst/>
              <a:cxnLst/>
              <a:rect l="l" t="t" r="r" b="b"/>
              <a:pathLst>
                <a:path w="8102799" h="1367027">
                  <a:moveTo>
                    <a:pt x="8010089" y="1367027"/>
                  </a:moveTo>
                  <a:lnTo>
                    <a:pt x="92710" y="1367027"/>
                  </a:lnTo>
                  <a:cubicBezTo>
                    <a:pt x="41910" y="1367027"/>
                    <a:pt x="0" y="1325117"/>
                    <a:pt x="0" y="1274317"/>
                  </a:cubicBezTo>
                  <a:lnTo>
                    <a:pt x="0" y="92710"/>
                  </a:lnTo>
                  <a:cubicBezTo>
                    <a:pt x="0" y="41910"/>
                    <a:pt x="41910" y="0"/>
                    <a:pt x="92710" y="0"/>
                  </a:cubicBezTo>
                  <a:lnTo>
                    <a:pt x="8008819" y="0"/>
                  </a:lnTo>
                  <a:cubicBezTo>
                    <a:pt x="8059619" y="0"/>
                    <a:pt x="8101529" y="41910"/>
                    <a:pt x="8101529" y="92710"/>
                  </a:cubicBezTo>
                  <a:lnTo>
                    <a:pt x="8101529" y="1273047"/>
                  </a:lnTo>
                  <a:cubicBezTo>
                    <a:pt x="8102799" y="1325117"/>
                    <a:pt x="8060889" y="1367027"/>
                    <a:pt x="8010089" y="1367027"/>
                  </a:cubicBezTo>
                  <a:close/>
                </a:path>
              </a:pathLst>
            </a:custGeom>
            <a:solidFill>
              <a:srgbClr val="90BABF"/>
            </a:solidFill>
          </p:spPr>
        </p:sp>
        <p:sp>
          <p:nvSpPr>
            <p:cNvPr id="17" name="Freeform 17"/>
            <p:cNvSpPr/>
            <p:nvPr/>
          </p:nvSpPr>
          <p:spPr>
            <a:xfrm>
              <a:off x="0" y="0"/>
              <a:ext cx="8166299" cy="1430527"/>
            </a:xfrm>
            <a:custGeom>
              <a:avLst/>
              <a:gdLst/>
              <a:ahLst/>
              <a:cxnLst/>
              <a:rect l="l" t="t" r="r" b="b"/>
              <a:pathLst>
                <a:path w="8166299" h="1430527">
                  <a:moveTo>
                    <a:pt x="8041839" y="59690"/>
                  </a:moveTo>
                  <a:cubicBezTo>
                    <a:pt x="8077399" y="59690"/>
                    <a:pt x="8106609" y="88900"/>
                    <a:pt x="8106609" y="124460"/>
                  </a:cubicBezTo>
                  <a:lnTo>
                    <a:pt x="8106609" y="1306067"/>
                  </a:lnTo>
                  <a:cubicBezTo>
                    <a:pt x="8106609" y="1341627"/>
                    <a:pt x="8077399" y="1370837"/>
                    <a:pt x="8041839" y="1370837"/>
                  </a:cubicBezTo>
                  <a:lnTo>
                    <a:pt x="124460" y="1370837"/>
                  </a:lnTo>
                  <a:cubicBezTo>
                    <a:pt x="88900" y="1370837"/>
                    <a:pt x="59690" y="1341627"/>
                    <a:pt x="59690" y="1306067"/>
                  </a:cubicBezTo>
                  <a:lnTo>
                    <a:pt x="59690" y="124460"/>
                  </a:lnTo>
                  <a:cubicBezTo>
                    <a:pt x="59690" y="88900"/>
                    <a:pt x="88900" y="59690"/>
                    <a:pt x="124460" y="59690"/>
                  </a:cubicBezTo>
                  <a:lnTo>
                    <a:pt x="8041839" y="59690"/>
                  </a:lnTo>
                  <a:moveTo>
                    <a:pt x="8041839" y="0"/>
                  </a:moveTo>
                  <a:lnTo>
                    <a:pt x="124460" y="0"/>
                  </a:lnTo>
                  <a:cubicBezTo>
                    <a:pt x="55880" y="0"/>
                    <a:pt x="0" y="55880"/>
                    <a:pt x="0" y="124460"/>
                  </a:cubicBezTo>
                  <a:lnTo>
                    <a:pt x="0" y="1306067"/>
                  </a:lnTo>
                  <a:cubicBezTo>
                    <a:pt x="0" y="1374647"/>
                    <a:pt x="55880" y="1430527"/>
                    <a:pt x="124460" y="1430527"/>
                  </a:cubicBezTo>
                  <a:lnTo>
                    <a:pt x="8041839" y="1430527"/>
                  </a:lnTo>
                  <a:cubicBezTo>
                    <a:pt x="8110419" y="1430527"/>
                    <a:pt x="8166299" y="1374647"/>
                    <a:pt x="8166299" y="1306067"/>
                  </a:cubicBezTo>
                  <a:lnTo>
                    <a:pt x="8166299" y="124460"/>
                  </a:lnTo>
                  <a:cubicBezTo>
                    <a:pt x="8166299" y="55880"/>
                    <a:pt x="8110419" y="0"/>
                    <a:pt x="8041839" y="0"/>
                  </a:cubicBezTo>
                  <a:close/>
                </a:path>
              </a:pathLst>
            </a:custGeom>
            <a:solidFill>
              <a:srgbClr val="153E5A"/>
            </a:solidFill>
          </p:spPr>
        </p:sp>
      </p:grpSp>
      <p:grpSp>
        <p:nvGrpSpPr>
          <p:cNvPr id="18" name="Group 18"/>
          <p:cNvGrpSpPr/>
          <p:nvPr/>
        </p:nvGrpSpPr>
        <p:grpSpPr>
          <a:xfrm>
            <a:off x="5960389" y="6273171"/>
            <a:ext cx="8045164" cy="1662207"/>
            <a:chOff x="0" y="0"/>
            <a:chExt cx="10726885" cy="2216276"/>
          </a:xfrm>
        </p:grpSpPr>
        <p:sp>
          <p:nvSpPr>
            <p:cNvPr id="19" name="TextBox 19"/>
            <p:cNvSpPr txBox="1"/>
            <p:nvPr/>
          </p:nvSpPr>
          <p:spPr>
            <a:xfrm>
              <a:off x="0" y="9525"/>
              <a:ext cx="10726885" cy="1446742"/>
            </a:xfrm>
            <a:prstGeom prst="rect">
              <a:avLst/>
            </a:prstGeom>
          </p:spPr>
          <p:txBody>
            <a:bodyPr lIns="0" tIns="0" rIns="0" bIns="0" rtlCol="0" anchor="t">
              <a:spAutoFit/>
            </a:bodyPr>
            <a:lstStyle/>
            <a:p>
              <a:pPr>
                <a:lnSpc>
                  <a:spcPts val="4320"/>
                </a:lnSpc>
              </a:pPr>
              <a:r>
                <a:rPr lang="en-US" sz="3600">
                  <a:solidFill>
                    <a:srgbClr val="153E5A"/>
                  </a:solidFill>
                  <a:latin typeface="Nourd Light"/>
                </a:rPr>
                <a:t>Law on supported and substitute decision-making for finances</a:t>
              </a:r>
            </a:p>
          </p:txBody>
        </p:sp>
        <p:sp>
          <p:nvSpPr>
            <p:cNvPr id="20" name="TextBox 20"/>
            <p:cNvSpPr txBox="1"/>
            <p:nvPr/>
          </p:nvSpPr>
          <p:spPr>
            <a:xfrm>
              <a:off x="0" y="1758230"/>
              <a:ext cx="10726885" cy="458047"/>
            </a:xfrm>
            <a:prstGeom prst="rect">
              <a:avLst/>
            </a:prstGeom>
          </p:spPr>
          <p:txBody>
            <a:bodyPr lIns="0" tIns="0" rIns="0" bIns="0" rtlCol="0" anchor="t">
              <a:spAutoFit/>
            </a:bodyPr>
            <a:lstStyle/>
            <a:p>
              <a:pPr>
                <a:lnSpc>
                  <a:spcPts val="2940"/>
                </a:lnSpc>
              </a:pPr>
              <a:endParaRPr/>
            </a:p>
          </p:txBody>
        </p:sp>
      </p:grpSp>
      <p:sp>
        <p:nvSpPr>
          <p:cNvPr id="21" name="TextBox 21"/>
          <p:cNvSpPr txBox="1"/>
          <p:nvPr/>
        </p:nvSpPr>
        <p:spPr>
          <a:xfrm>
            <a:off x="5073936" y="771525"/>
            <a:ext cx="8140127" cy="857250"/>
          </a:xfrm>
          <a:prstGeom prst="rect">
            <a:avLst/>
          </a:prstGeom>
        </p:spPr>
        <p:txBody>
          <a:bodyPr lIns="0" tIns="0" rIns="0" bIns="0" rtlCol="0" anchor="t">
            <a:spAutoFit/>
          </a:bodyPr>
          <a:lstStyle/>
          <a:p>
            <a:pPr algn="ctr">
              <a:lnSpc>
                <a:spcPts val="6600"/>
              </a:lnSpc>
            </a:pPr>
            <a:r>
              <a:rPr lang="en-US" sz="6000">
                <a:solidFill>
                  <a:srgbClr val="743050"/>
                </a:solidFill>
                <a:latin typeface="Nourd Light"/>
              </a:rPr>
              <a:t>Presentation Outline:</a:t>
            </a:r>
          </a:p>
        </p:txBody>
      </p:sp>
      <p:grpSp>
        <p:nvGrpSpPr>
          <p:cNvPr id="22" name="Group 22"/>
          <p:cNvGrpSpPr/>
          <p:nvPr/>
        </p:nvGrpSpPr>
        <p:grpSpPr>
          <a:xfrm>
            <a:off x="4792884" y="7935378"/>
            <a:ext cx="9243645" cy="1619250"/>
            <a:chOff x="0" y="0"/>
            <a:chExt cx="8166299" cy="1430527"/>
          </a:xfrm>
        </p:grpSpPr>
        <p:sp>
          <p:nvSpPr>
            <p:cNvPr id="23" name="Freeform 23"/>
            <p:cNvSpPr/>
            <p:nvPr/>
          </p:nvSpPr>
          <p:spPr>
            <a:xfrm>
              <a:off x="31750" y="31750"/>
              <a:ext cx="8102799" cy="1367027"/>
            </a:xfrm>
            <a:custGeom>
              <a:avLst/>
              <a:gdLst/>
              <a:ahLst/>
              <a:cxnLst/>
              <a:rect l="l" t="t" r="r" b="b"/>
              <a:pathLst>
                <a:path w="8102799" h="1367027">
                  <a:moveTo>
                    <a:pt x="8010089" y="1367027"/>
                  </a:moveTo>
                  <a:lnTo>
                    <a:pt x="92710" y="1367027"/>
                  </a:lnTo>
                  <a:cubicBezTo>
                    <a:pt x="41910" y="1367027"/>
                    <a:pt x="0" y="1325117"/>
                    <a:pt x="0" y="1274317"/>
                  </a:cubicBezTo>
                  <a:lnTo>
                    <a:pt x="0" y="92710"/>
                  </a:lnTo>
                  <a:cubicBezTo>
                    <a:pt x="0" y="41910"/>
                    <a:pt x="41910" y="0"/>
                    <a:pt x="92710" y="0"/>
                  </a:cubicBezTo>
                  <a:lnTo>
                    <a:pt x="8008819" y="0"/>
                  </a:lnTo>
                  <a:cubicBezTo>
                    <a:pt x="8059619" y="0"/>
                    <a:pt x="8101529" y="41910"/>
                    <a:pt x="8101529" y="92710"/>
                  </a:cubicBezTo>
                  <a:lnTo>
                    <a:pt x="8101529" y="1273047"/>
                  </a:lnTo>
                  <a:cubicBezTo>
                    <a:pt x="8102799" y="1325117"/>
                    <a:pt x="8060889" y="1367027"/>
                    <a:pt x="8010089" y="1367027"/>
                  </a:cubicBezTo>
                  <a:close/>
                </a:path>
              </a:pathLst>
            </a:custGeom>
            <a:solidFill>
              <a:srgbClr val="153E5A"/>
            </a:solidFill>
          </p:spPr>
        </p:sp>
        <p:sp>
          <p:nvSpPr>
            <p:cNvPr id="24" name="Freeform 24"/>
            <p:cNvSpPr/>
            <p:nvPr/>
          </p:nvSpPr>
          <p:spPr>
            <a:xfrm>
              <a:off x="0" y="0"/>
              <a:ext cx="8166299" cy="1430527"/>
            </a:xfrm>
            <a:custGeom>
              <a:avLst/>
              <a:gdLst/>
              <a:ahLst/>
              <a:cxnLst/>
              <a:rect l="l" t="t" r="r" b="b"/>
              <a:pathLst>
                <a:path w="8166299" h="1430527">
                  <a:moveTo>
                    <a:pt x="8041839" y="59690"/>
                  </a:moveTo>
                  <a:cubicBezTo>
                    <a:pt x="8077399" y="59690"/>
                    <a:pt x="8106609" y="88900"/>
                    <a:pt x="8106609" y="124460"/>
                  </a:cubicBezTo>
                  <a:lnTo>
                    <a:pt x="8106609" y="1306067"/>
                  </a:lnTo>
                  <a:cubicBezTo>
                    <a:pt x="8106609" y="1341627"/>
                    <a:pt x="8077399" y="1370837"/>
                    <a:pt x="8041839" y="1370837"/>
                  </a:cubicBezTo>
                  <a:lnTo>
                    <a:pt x="124460" y="1370837"/>
                  </a:lnTo>
                  <a:cubicBezTo>
                    <a:pt x="88900" y="1370837"/>
                    <a:pt x="59690" y="1341627"/>
                    <a:pt x="59690" y="1306067"/>
                  </a:cubicBezTo>
                  <a:lnTo>
                    <a:pt x="59690" y="124460"/>
                  </a:lnTo>
                  <a:cubicBezTo>
                    <a:pt x="59690" y="88900"/>
                    <a:pt x="88900" y="59690"/>
                    <a:pt x="124460" y="59690"/>
                  </a:cubicBezTo>
                  <a:lnTo>
                    <a:pt x="8041839" y="59690"/>
                  </a:lnTo>
                  <a:moveTo>
                    <a:pt x="8041839" y="0"/>
                  </a:moveTo>
                  <a:lnTo>
                    <a:pt x="124460" y="0"/>
                  </a:lnTo>
                  <a:cubicBezTo>
                    <a:pt x="55880" y="0"/>
                    <a:pt x="0" y="55880"/>
                    <a:pt x="0" y="124460"/>
                  </a:cubicBezTo>
                  <a:lnTo>
                    <a:pt x="0" y="1306067"/>
                  </a:lnTo>
                  <a:cubicBezTo>
                    <a:pt x="0" y="1374647"/>
                    <a:pt x="55880" y="1430527"/>
                    <a:pt x="124460" y="1430527"/>
                  </a:cubicBezTo>
                  <a:lnTo>
                    <a:pt x="8041839" y="1430527"/>
                  </a:lnTo>
                  <a:cubicBezTo>
                    <a:pt x="8110419" y="1430527"/>
                    <a:pt x="8166299" y="1374647"/>
                    <a:pt x="8166299" y="1306067"/>
                  </a:cubicBezTo>
                  <a:lnTo>
                    <a:pt x="8166299" y="124460"/>
                  </a:lnTo>
                  <a:cubicBezTo>
                    <a:pt x="8166299" y="55880"/>
                    <a:pt x="8110419" y="0"/>
                    <a:pt x="8041839" y="0"/>
                  </a:cubicBezTo>
                  <a:close/>
                </a:path>
              </a:pathLst>
            </a:custGeom>
            <a:solidFill>
              <a:srgbClr val="90BABF"/>
            </a:solidFill>
          </p:spPr>
        </p:sp>
      </p:grpSp>
      <p:grpSp>
        <p:nvGrpSpPr>
          <p:cNvPr id="25" name="Group 25"/>
          <p:cNvGrpSpPr/>
          <p:nvPr/>
        </p:nvGrpSpPr>
        <p:grpSpPr>
          <a:xfrm>
            <a:off x="5960389" y="8170021"/>
            <a:ext cx="6908633" cy="1662207"/>
            <a:chOff x="0" y="0"/>
            <a:chExt cx="9211511" cy="2216276"/>
          </a:xfrm>
        </p:grpSpPr>
        <p:sp>
          <p:nvSpPr>
            <p:cNvPr id="26" name="TextBox 26"/>
            <p:cNvSpPr txBox="1"/>
            <p:nvPr/>
          </p:nvSpPr>
          <p:spPr>
            <a:xfrm>
              <a:off x="0" y="9525"/>
              <a:ext cx="9211511" cy="1446742"/>
            </a:xfrm>
            <a:prstGeom prst="rect">
              <a:avLst/>
            </a:prstGeom>
          </p:spPr>
          <p:txBody>
            <a:bodyPr lIns="0" tIns="0" rIns="0" bIns="0" rtlCol="0" anchor="t">
              <a:spAutoFit/>
            </a:bodyPr>
            <a:lstStyle/>
            <a:p>
              <a:pPr>
                <a:lnSpc>
                  <a:spcPts val="4320"/>
                </a:lnSpc>
              </a:pPr>
              <a:r>
                <a:rPr lang="en-US" sz="3600">
                  <a:solidFill>
                    <a:srgbClr val="E0E0E0"/>
                  </a:solidFill>
                  <a:latin typeface="Nourd Light"/>
                </a:rPr>
                <a:t>Strategies to support capacity for investment decision-making</a:t>
              </a:r>
            </a:p>
          </p:txBody>
        </p:sp>
        <p:sp>
          <p:nvSpPr>
            <p:cNvPr id="27" name="TextBox 27"/>
            <p:cNvSpPr txBox="1"/>
            <p:nvPr/>
          </p:nvSpPr>
          <p:spPr>
            <a:xfrm>
              <a:off x="0" y="1758230"/>
              <a:ext cx="9211511" cy="458047"/>
            </a:xfrm>
            <a:prstGeom prst="rect">
              <a:avLst/>
            </a:prstGeom>
          </p:spPr>
          <p:txBody>
            <a:bodyPr lIns="0" tIns="0" rIns="0" bIns="0" rtlCol="0" anchor="t">
              <a:spAutoFit/>
            </a:bodyPr>
            <a:lstStyle/>
            <a:p>
              <a:pPr>
                <a:lnSpc>
                  <a:spcPts val="2940"/>
                </a:lnSpc>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ED6CF"/>
        </a:solidFill>
        <a:effectLst/>
      </p:bgPr>
    </p:bg>
    <p:spTree>
      <p:nvGrpSpPr>
        <p:cNvPr id="1" name=""/>
        <p:cNvGrpSpPr/>
        <p:nvPr/>
      </p:nvGrpSpPr>
      <p:grpSpPr>
        <a:xfrm>
          <a:off x="0" y="0"/>
          <a:ext cx="0" cy="0"/>
          <a:chOff x="0" y="0"/>
          <a:chExt cx="0" cy="0"/>
        </a:xfrm>
      </p:grpSpPr>
      <p:sp>
        <p:nvSpPr>
          <p:cNvPr id="2" name="TextBox 2"/>
          <p:cNvSpPr txBox="1"/>
          <p:nvPr/>
        </p:nvSpPr>
        <p:spPr>
          <a:xfrm>
            <a:off x="4876800" y="876300"/>
            <a:ext cx="7889032" cy="992579"/>
          </a:xfrm>
          <a:prstGeom prst="rect">
            <a:avLst/>
          </a:prstGeom>
        </p:spPr>
        <p:txBody>
          <a:bodyPr wrap="square" lIns="0" tIns="0" rIns="0" bIns="0" rtlCol="0" anchor="t">
            <a:spAutoFit/>
          </a:bodyPr>
          <a:lstStyle/>
          <a:p>
            <a:pPr algn="ctr">
              <a:lnSpc>
                <a:spcPts val="8400"/>
              </a:lnSpc>
            </a:pPr>
            <a:r>
              <a:rPr lang="en-US" sz="6000" dirty="0">
                <a:solidFill>
                  <a:srgbClr val="312249"/>
                </a:solidFill>
                <a:latin typeface="Nourd Light"/>
              </a:rPr>
              <a:t>About the Project</a:t>
            </a:r>
          </a:p>
        </p:txBody>
      </p:sp>
      <p:grpSp>
        <p:nvGrpSpPr>
          <p:cNvPr id="3" name="Group 3"/>
          <p:cNvGrpSpPr/>
          <p:nvPr/>
        </p:nvGrpSpPr>
        <p:grpSpPr>
          <a:xfrm>
            <a:off x="356759" y="475298"/>
            <a:ext cx="17574482" cy="9336404"/>
            <a:chOff x="0" y="0"/>
            <a:chExt cx="15526178" cy="8248247"/>
          </a:xfrm>
        </p:grpSpPr>
        <p:sp>
          <p:nvSpPr>
            <p:cNvPr id="4" name="Freeform 4"/>
            <p:cNvSpPr/>
            <p:nvPr/>
          </p:nvSpPr>
          <p:spPr>
            <a:xfrm>
              <a:off x="31750" y="31750"/>
              <a:ext cx="15462678" cy="8184747"/>
            </a:xfrm>
            <a:custGeom>
              <a:avLst/>
              <a:gdLst/>
              <a:ahLst/>
              <a:cxnLst/>
              <a:rect l="l" t="t" r="r" b="b"/>
              <a:pathLst>
                <a:path w="15462678" h="8184747">
                  <a:moveTo>
                    <a:pt x="15369967" y="8184747"/>
                  </a:moveTo>
                  <a:lnTo>
                    <a:pt x="92710" y="8184747"/>
                  </a:lnTo>
                  <a:cubicBezTo>
                    <a:pt x="41910" y="8184747"/>
                    <a:pt x="0" y="8142837"/>
                    <a:pt x="0" y="8092037"/>
                  </a:cubicBezTo>
                  <a:lnTo>
                    <a:pt x="0" y="92710"/>
                  </a:lnTo>
                  <a:cubicBezTo>
                    <a:pt x="0" y="41910"/>
                    <a:pt x="41910" y="0"/>
                    <a:pt x="92710" y="0"/>
                  </a:cubicBezTo>
                  <a:lnTo>
                    <a:pt x="15368698" y="0"/>
                  </a:lnTo>
                  <a:cubicBezTo>
                    <a:pt x="15419498" y="0"/>
                    <a:pt x="15461408" y="41910"/>
                    <a:pt x="15461408" y="92710"/>
                  </a:cubicBezTo>
                  <a:lnTo>
                    <a:pt x="15461408" y="8090767"/>
                  </a:lnTo>
                  <a:cubicBezTo>
                    <a:pt x="15462678" y="8142837"/>
                    <a:pt x="15420767" y="8184747"/>
                    <a:pt x="15369967" y="8184747"/>
                  </a:cubicBezTo>
                  <a:close/>
                </a:path>
              </a:pathLst>
            </a:custGeom>
            <a:solidFill>
              <a:srgbClr val="FFFFFF">
                <a:alpha val="20784"/>
              </a:srgbClr>
            </a:solidFill>
          </p:spPr>
        </p:sp>
        <p:sp>
          <p:nvSpPr>
            <p:cNvPr id="5" name="Freeform 5"/>
            <p:cNvSpPr/>
            <p:nvPr/>
          </p:nvSpPr>
          <p:spPr>
            <a:xfrm>
              <a:off x="0" y="0"/>
              <a:ext cx="15526178" cy="8248247"/>
            </a:xfrm>
            <a:custGeom>
              <a:avLst/>
              <a:gdLst/>
              <a:ahLst/>
              <a:cxnLst/>
              <a:rect l="l" t="t" r="r" b="b"/>
              <a:pathLst>
                <a:path w="15526178" h="8248247">
                  <a:moveTo>
                    <a:pt x="15401717" y="59690"/>
                  </a:moveTo>
                  <a:cubicBezTo>
                    <a:pt x="15437278" y="59690"/>
                    <a:pt x="15466489" y="88900"/>
                    <a:pt x="15466489" y="124460"/>
                  </a:cubicBezTo>
                  <a:lnTo>
                    <a:pt x="15466489" y="8123787"/>
                  </a:lnTo>
                  <a:cubicBezTo>
                    <a:pt x="15466489" y="8159347"/>
                    <a:pt x="15437278" y="8188557"/>
                    <a:pt x="15401717" y="8188557"/>
                  </a:cubicBezTo>
                  <a:lnTo>
                    <a:pt x="124460" y="8188557"/>
                  </a:lnTo>
                  <a:cubicBezTo>
                    <a:pt x="88900" y="8188557"/>
                    <a:pt x="59690" y="8159347"/>
                    <a:pt x="59690" y="8123787"/>
                  </a:cubicBezTo>
                  <a:lnTo>
                    <a:pt x="59690" y="124460"/>
                  </a:lnTo>
                  <a:cubicBezTo>
                    <a:pt x="59690" y="88900"/>
                    <a:pt x="88900" y="59690"/>
                    <a:pt x="124460" y="59690"/>
                  </a:cubicBezTo>
                  <a:lnTo>
                    <a:pt x="15401717" y="59690"/>
                  </a:lnTo>
                  <a:moveTo>
                    <a:pt x="15401717" y="0"/>
                  </a:moveTo>
                  <a:lnTo>
                    <a:pt x="124460" y="0"/>
                  </a:lnTo>
                  <a:cubicBezTo>
                    <a:pt x="55880" y="0"/>
                    <a:pt x="0" y="55880"/>
                    <a:pt x="0" y="124460"/>
                  </a:cubicBezTo>
                  <a:lnTo>
                    <a:pt x="0" y="8123787"/>
                  </a:lnTo>
                  <a:cubicBezTo>
                    <a:pt x="0" y="8192367"/>
                    <a:pt x="55880" y="8248247"/>
                    <a:pt x="124460" y="8248247"/>
                  </a:cubicBezTo>
                  <a:lnTo>
                    <a:pt x="15401717" y="8248247"/>
                  </a:lnTo>
                  <a:cubicBezTo>
                    <a:pt x="15470298" y="8248247"/>
                    <a:pt x="15526178" y="8192367"/>
                    <a:pt x="15526178" y="8123787"/>
                  </a:cubicBezTo>
                  <a:lnTo>
                    <a:pt x="15526178" y="124460"/>
                  </a:lnTo>
                  <a:cubicBezTo>
                    <a:pt x="15526178" y="55880"/>
                    <a:pt x="15470298" y="0"/>
                    <a:pt x="15401717" y="0"/>
                  </a:cubicBezTo>
                  <a:close/>
                </a:path>
              </a:pathLst>
            </a:custGeom>
            <a:solidFill>
              <a:srgbClr val="743050">
                <a:alpha val="20784"/>
              </a:srgbClr>
            </a:solidFill>
          </p:spPr>
        </p:sp>
      </p:grpSp>
      <p:sp>
        <p:nvSpPr>
          <p:cNvPr id="6" name="TextBox 6"/>
          <p:cNvSpPr txBox="1"/>
          <p:nvPr/>
        </p:nvSpPr>
        <p:spPr>
          <a:xfrm>
            <a:off x="1505237" y="2204746"/>
            <a:ext cx="16169699" cy="6964680"/>
          </a:xfrm>
          <a:prstGeom prst="rect">
            <a:avLst/>
          </a:prstGeom>
        </p:spPr>
        <p:txBody>
          <a:bodyPr lIns="0" tIns="0" rIns="0" bIns="0" rtlCol="0" anchor="t">
            <a:spAutoFit/>
          </a:bodyPr>
          <a:lstStyle/>
          <a:p>
            <a:pPr algn="ctr">
              <a:lnSpc>
                <a:spcPts val="4200"/>
              </a:lnSpc>
            </a:pPr>
            <a:endParaRPr dirty="0"/>
          </a:p>
          <a:p>
            <a:pPr marL="712470" lvl="1" indent="-356235">
              <a:lnSpc>
                <a:spcPts val="4620"/>
              </a:lnSpc>
              <a:buFont typeface="Arial"/>
              <a:buChar char="•"/>
            </a:pPr>
            <a:r>
              <a:rPr lang="en-US" sz="3300" dirty="0">
                <a:solidFill>
                  <a:srgbClr val="312249"/>
                </a:solidFill>
                <a:latin typeface="Nourd"/>
              </a:rPr>
              <a:t>How do people living with a disability use support to make investment decisions?</a:t>
            </a:r>
          </a:p>
          <a:p>
            <a:pPr>
              <a:lnSpc>
                <a:spcPts val="4620"/>
              </a:lnSpc>
            </a:pPr>
            <a:r>
              <a:rPr lang="en-US" sz="3300" dirty="0">
                <a:solidFill>
                  <a:srgbClr val="312249"/>
                </a:solidFill>
                <a:latin typeface="Nourd"/>
              </a:rPr>
              <a:t>   </a:t>
            </a:r>
          </a:p>
          <a:p>
            <a:pPr marL="712470" lvl="1" indent="-356235">
              <a:lnSpc>
                <a:spcPts val="4620"/>
              </a:lnSpc>
              <a:buFont typeface="Arial"/>
              <a:buChar char="•"/>
            </a:pPr>
            <a:r>
              <a:rPr lang="en-US" sz="3300" dirty="0">
                <a:solidFill>
                  <a:srgbClr val="312249"/>
                </a:solidFill>
                <a:latin typeface="Nourd"/>
              </a:rPr>
              <a:t>British Columbia and Ontario (research into law, policy, and practice)</a:t>
            </a:r>
          </a:p>
          <a:p>
            <a:pPr>
              <a:lnSpc>
                <a:spcPts val="4620"/>
              </a:lnSpc>
            </a:pPr>
            <a:endParaRPr lang="en-US" sz="3300" dirty="0">
              <a:solidFill>
                <a:srgbClr val="312249"/>
              </a:solidFill>
              <a:latin typeface="Nourd"/>
            </a:endParaRPr>
          </a:p>
          <a:p>
            <a:pPr marL="712470" lvl="1" indent="-356235">
              <a:lnSpc>
                <a:spcPts val="4620"/>
              </a:lnSpc>
              <a:buFont typeface="Arial"/>
              <a:buChar char="•"/>
            </a:pPr>
            <a:r>
              <a:rPr lang="en-US" sz="3300" dirty="0">
                <a:solidFill>
                  <a:srgbClr val="312249"/>
                </a:solidFill>
                <a:latin typeface="Nourd"/>
              </a:rPr>
              <a:t>Consultation with 95 key informants:</a:t>
            </a:r>
          </a:p>
          <a:p>
            <a:pPr marL="1424940" lvl="2" indent="-474980">
              <a:lnSpc>
                <a:spcPts val="4620"/>
              </a:lnSpc>
              <a:buFont typeface="Arial"/>
              <a:buChar char="⚬"/>
            </a:pPr>
            <a:r>
              <a:rPr lang="en-US" sz="3300" dirty="0">
                <a:solidFill>
                  <a:srgbClr val="312249"/>
                </a:solidFill>
                <a:latin typeface="Nourd"/>
              </a:rPr>
              <a:t>People living with dementia</a:t>
            </a:r>
          </a:p>
          <a:p>
            <a:pPr marL="1424940" lvl="2" indent="-474980">
              <a:lnSpc>
                <a:spcPts val="4620"/>
              </a:lnSpc>
              <a:buFont typeface="Arial"/>
              <a:buChar char="⚬"/>
            </a:pPr>
            <a:r>
              <a:rPr lang="en-US" sz="3300" dirty="0">
                <a:solidFill>
                  <a:srgbClr val="312249"/>
                </a:solidFill>
                <a:latin typeface="Nourd"/>
              </a:rPr>
              <a:t>People living with an intellectual or developmental disability</a:t>
            </a:r>
          </a:p>
          <a:p>
            <a:pPr marL="1424940" lvl="2" indent="-474980">
              <a:lnSpc>
                <a:spcPts val="4620"/>
              </a:lnSpc>
              <a:buFont typeface="Arial"/>
              <a:buChar char="⚬"/>
            </a:pPr>
            <a:r>
              <a:rPr lang="en-US" sz="3300" dirty="0">
                <a:solidFill>
                  <a:srgbClr val="312249"/>
                </a:solidFill>
                <a:latin typeface="Nourd"/>
              </a:rPr>
              <a:t>Supporters</a:t>
            </a:r>
          </a:p>
          <a:p>
            <a:pPr marL="1424940" lvl="2" indent="-474980">
              <a:lnSpc>
                <a:spcPts val="4620"/>
              </a:lnSpc>
              <a:buFont typeface="Arial"/>
              <a:buChar char="⚬"/>
            </a:pPr>
            <a:r>
              <a:rPr lang="en-US" sz="3300" dirty="0">
                <a:solidFill>
                  <a:srgbClr val="312249"/>
                </a:solidFill>
                <a:latin typeface="Nourd"/>
              </a:rPr>
              <a:t>Investment professionals (advisors, regulators)</a:t>
            </a:r>
          </a:p>
          <a:p>
            <a:pPr marL="1424940" lvl="2" indent="-474980">
              <a:lnSpc>
                <a:spcPts val="4620"/>
              </a:lnSpc>
              <a:buFont typeface="Arial"/>
              <a:buChar char="⚬"/>
            </a:pPr>
            <a:r>
              <a:rPr lang="en-US" sz="3300" dirty="0">
                <a:solidFill>
                  <a:srgbClr val="312249"/>
                </a:solidFill>
                <a:latin typeface="Nourd"/>
              </a:rPr>
              <a:t>Legal professionals and academics (lawyers, notaries, advocates)</a:t>
            </a:r>
          </a:p>
          <a:p>
            <a:pPr marL="1424940" lvl="2" indent="-474980">
              <a:lnSpc>
                <a:spcPts val="4620"/>
              </a:lnSpc>
              <a:buFont typeface="Arial"/>
              <a:buChar char="⚬"/>
            </a:pPr>
            <a:r>
              <a:rPr lang="en-US" sz="3300" dirty="0">
                <a:solidFill>
                  <a:srgbClr val="312249"/>
                </a:solidFill>
                <a:latin typeface="Nourd"/>
              </a:rPr>
              <a:t>Government, Community and Other Sector professionals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4859" y="379162"/>
            <a:ext cx="17574482" cy="9528676"/>
            <a:chOff x="0" y="0"/>
            <a:chExt cx="15526178" cy="8418110"/>
          </a:xfrm>
        </p:grpSpPr>
        <p:sp>
          <p:nvSpPr>
            <p:cNvPr id="3" name="Freeform 3"/>
            <p:cNvSpPr/>
            <p:nvPr/>
          </p:nvSpPr>
          <p:spPr>
            <a:xfrm>
              <a:off x="31750" y="31750"/>
              <a:ext cx="15462678" cy="8354609"/>
            </a:xfrm>
            <a:custGeom>
              <a:avLst/>
              <a:gdLst/>
              <a:ahLst/>
              <a:cxnLst/>
              <a:rect l="l" t="t" r="r" b="b"/>
              <a:pathLst>
                <a:path w="15462678" h="8354609">
                  <a:moveTo>
                    <a:pt x="15369967" y="8354609"/>
                  </a:moveTo>
                  <a:lnTo>
                    <a:pt x="92710" y="8354609"/>
                  </a:lnTo>
                  <a:cubicBezTo>
                    <a:pt x="41910" y="8354609"/>
                    <a:pt x="0" y="8312700"/>
                    <a:pt x="0" y="8261900"/>
                  </a:cubicBezTo>
                  <a:lnTo>
                    <a:pt x="0" y="92710"/>
                  </a:lnTo>
                  <a:cubicBezTo>
                    <a:pt x="0" y="41910"/>
                    <a:pt x="41910" y="0"/>
                    <a:pt x="92710" y="0"/>
                  </a:cubicBezTo>
                  <a:lnTo>
                    <a:pt x="15368698" y="0"/>
                  </a:lnTo>
                  <a:cubicBezTo>
                    <a:pt x="15419498" y="0"/>
                    <a:pt x="15461408" y="41910"/>
                    <a:pt x="15461408" y="92710"/>
                  </a:cubicBezTo>
                  <a:lnTo>
                    <a:pt x="15461408" y="8260630"/>
                  </a:lnTo>
                  <a:cubicBezTo>
                    <a:pt x="15462678" y="8312700"/>
                    <a:pt x="15420767" y="8354609"/>
                    <a:pt x="15369967" y="8354609"/>
                  </a:cubicBezTo>
                  <a:close/>
                </a:path>
              </a:pathLst>
            </a:custGeom>
            <a:solidFill>
              <a:srgbClr val="FFFFFF">
                <a:alpha val="29803"/>
              </a:srgbClr>
            </a:solidFill>
          </p:spPr>
        </p:sp>
        <p:sp>
          <p:nvSpPr>
            <p:cNvPr id="4" name="Freeform 4"/>
            <p:cNvSpPr/>
            <p:nvPr/>
          </p:nvSpPr>
          <p:spPr>
            <a:xfrm>
              <a:off x="0" y="0"/>
              <a:ext cx="15526178" cy="8418110"/>
            </a:xfrm>
            <a:custGeom>
              <a:avLst/>
              <a:gdLst/>
              <a:ahLst/>
              <a:cxnLst/>
              <a:rect l="l" t="t" r="r" b="b"/>
              <a:pathLst>
                <a:path w="15526178" h="8418110">
                  <a:moveTo>
                    <a:pt x="15401717" y="59690"/>
                  </a:moveTo>
                  <a:cubicBezTo>
                    <a:pt x="15437278" y="59690"/>
                    <a:pt x="15466489" y="88900"/>
                    <a:pt x="15466489" y="124460"/>
                  </a:cubicBezTo>
                  <a:lnTo>
                    <a:pt x="15466489" y="8293650"/>
                  </a:lnTo>
                  <a:cubicBezTo>
                    <a:pt x="15466489" y="8329209"/>
                    <a:pt x="15437278" y="8358420"/>
                    <a:pt x="15401717" y="8358420"/>
                  </a:cubicBezTo>
                  <a:lnTo>
                    <a:pt x="124460" y="8358420"/>
                  </a:lnTo>
                  <a:cubicBezTo>
                    <a:pt x="88900" y="8358420"/>
                    <a:pt x="59690" y="8329209"/>
                    <a:pt x="59690" y="8293650"/>
                  </a:cubicBezTo>
                  <a:lnTo>
                    <a:pt x="59690" y="124460"/>
                  </a:lnTo>
                  <a:cubicBezTo>
                    <a:pt x="59690" y="88900"/>
                    <a:pt x="88900" y="59690"/>
                    <a:pt x="124460" y="59690"/>
                  </a:cubicBezTo>
                  <a:lnTo>
                    <a:pt x="15401717" y="59690"/>
                  </a:lnTo>
                  <a:moveTo>
                    <a:pt x="15401717" y="0"/>
                  </a:moveTo>
                  <a:lnTo>
                    <a:pt x="124460" y="0"/>
                  </a:lnTo>
                  <a:cubicBezTo>
                    <a:pt x="55880" y="0"/>
                    <a:pt x="0" y="55880"/>
                    <a:pt x="0" y="124460"/>
                  </a:cubicBezTo>
                  <a:lnTo>
                    <a:pt x="0" y="8293650"/>
                  </a:lnTo>
                  <a:cubicBezTo>
                    <a:pt x="0" y="8362230"/>
                    <a:pt x="55880" y="8418110"/>
                    <a:pt x="124460" y="8418110"/>
                  </a:cubicBezTo>
                  <a:lnTo>
                    <a:pt x="15401717" y="8418110"/>
                  </a:lnTo>
                  <a:cubicBezTo>
                    <a:pt x="15470298" y="8418110"/>
                    <a:pt x="15526178" y="8362230"/>
                    <a:pt x="15526178" y="8293650"/>
                  </a:cubicBezTo>
                  <a:lnTo>
                    <a:pt x="15526178" y="124460"/>
                  </a:lnTo>
                  <a:cubicBezTo>
                    <a:pt x="15526178" y="55880"/>
                    <a:pt x="15470298" y="0"/>
                    <a:pt x="15401717" y="0"/>
                  </a:cubicBezTo>
                  <a:close/>
                </a:path>
              </a:pathLst>
            </a:custGeom>
            <a:solidFill>
              <a:srgbClr val="743050">
                <a:alpha val="29803"/>
              </a:srgbClr>
            </a:solidFill>
          </p:spPr>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724171" y="3288933"/>
            <a:ext cx="3143111" cy="3352652"/>
          </a:xfrm>
          <a:prstGeom prst="rect">
            <a:avLst/>
          </a:prstGeom>
        </p:spPr>
      </p:pic>
      <p:pic>
        <p:nvPicPr>
          <p:cNvPr id="6" name="Picture 6"/>
          <p:cNvPicPr>
            <a:picLocks noChangeAspect="1"/>
          </p:cNvPicPr>
          <p:nvPr/>
        </p:nvPicPr>
        <p:blipFill>
          <a:blip r:embed="rId5"/>
          <a:srcRect/>
          <a:stretch>
            <a:fillRect/>
          </a:stretch>
        </p:blipFill>
        <p:spPr>
          <a:xfrm>
            <a:off x="2573952" y="3288933"/>
            <a:ext cx="2541319" cy="3352652"/>
          </a:xfrm>
          <a:prstGeom prst="rect">
            <a:avLst/>
          </a:prstGeom>
        </p:spPr>
      </p:pic>
      <p:pic>
        <p:nvPicPr>
          <p:cNvPr id="7" name="Picture 7"/>
          <p:cNvPicPr>
            <a:picLocks noChangeAspect="1"/>
          </p:cNvPicPr>
          <p:nvPr/>
        </p:nvPicPr>
        <p:blipFill>
          <a:blip r:embed="rId6"/>
          <a:srcRect/>
          <a:stretch>
            <a:fillRect/>
          </a:stretch>
        </p:blipFill>
        <p:spPr>
          <a:xfrm>
            <a:off x="9486900" y="3205758"/>
            <a:ext cx="2254100" cy="3501514"/>
          </a:xfrm>
          <a:prstGeom prst="rect">
            <a:avLst/>
          </a:prstGeom>
        </p:spPr>
      </p:pic>
      <p:pic>
        <p:nvPicPr>
          <p:cNvPr id="8" name="Picture 8"/>
          <p:cNvPicPr>
            <a:picLocks noChangeAspect="1"/>
          </p:cNvPicPr>
          <p:nvPr/>
        </p:nvPicPr>
        <p:blipFill>
          <a:blip r:embed="rId7"/>
          <a:srcRect/>
          <a:stretch>
            <a:fillRect/>
          </a:stretch>
        </p:blipFill>
        <p:spPr>
          <a:xfrm>
            <a:off x="6923596" y="3207440"/>
            <a:ext cx="2258504" cy="3494783"/>
          </a:xfrm>
          <a:prstGeom prst="rect">
            <a:avLst/>
          </a:prstGeom>
        </p:spPr>
      </p:pic>
      <p:sp>
        <p:nvSpPr>
          <p:cNvPr id="9" name="TextBox 9"/>
          <p:cNvSpPr txBox="1"/>
          <p:nvPr/>
        </p:nvSpPr>
        <p:spPr>
          <a:xfrm>
            <a:off x="3844611" y="879293"/>
            <a:ext cx="10491766" cy="1242060"/>
          </a:xfrm>
          <a:prstGeom prst="rect">
            <a:avLst/>
          </a:prstGeom>
        </p:spPr>
        <p:txBody>
          <a:bodyPr lIns="0" tIns="0" rIns="0" bIns="0" rtlCol="0" anchor="t">
            <a:spAutoFit/>
          </a:bodyPr>
          <a:lstStyle/>
          <a:p>
            <a:pPr algn="ctr">
              <a:lnSpc>
                <a:spcPts val="9680"/>
              </a:lnSpc>
            </a:pPr>
            <a:r>
              <a:rPr lang="en-US" sz="8800">
                <a:solidFill>
                  <a:srgbClr val="312249"/>
                </a:solidFill>
                <a:latin typeface="Nourd Light"/>
              </a:rPr>
              <a:t>Project Outputs</a:t>
            </a:r>
          </a:p>
        </p:txBody>
      </p:sp>
      <p:sp>
        <p:nvSpPr>
          <p:cNvPr id="10" name="TextBox 10"/>
          <p:cNvSpPr txBox="1"/>
          <p:nvPr/>
        </p:nvSpPr>
        <p:spPr>
          <a:xfrm>
            <a:off x="1028700" y="8430987"/>
            <a:ext cx="16474678" cy="1108380"/>
          </a:xfrm>
          <a:prstGeom prst="rect">
            <a:avLst/>
          </a:prstGeom>
        </p:spPr>
        <p:txBody>
          <a:bodyPr lIns="0" tIns="0" rIns="0" bIns="0" rtlCol="0" anchor="t">
            <a:spAutoFit/>
          </a:bodyPr>
          <a:lstStyle/>
          <a:p>
            <a:pPr algn="ctr">
              <a:lnSpc>
                <a:spcPts val="4480"/>
              </a:lnSpc>
            </a:pPr>
            <a:r>
              <a:rPr lang="en-US" sz="3200" dirty="0">
                <a:solidFill>
                  <a:srgbClr val="312249"/>
                </a:solidFill>
                <a:latin typeface="Nourd"/>
              </a:rPr>
              <a:t>All materials available at </a:t>
            </a:r>
          </a:p>
          <a:p>
            <a:pPr algn="ctr">
              <a:lnSpc>
                <a:spcPts val="4480"/>
              </a:lnSpc>
            </a:pPr>
            <a:r>
              <a:rPr lang="en-US" sz="3200" u="sng" dirty="0">
                <a:solidFill>
                  <a:srgbClr val="312249"/>
                </a:solidFill>
                <a:latin typeface="Nourd"/>
              </a:rPr>
              <a:t>http://www.bcli.org/ccel </a:t>
            </a:r>
            <a:r>
              <a:rPr lang="en-US" sz="3200" dirty="0">
                <a:solidFill>
                  <a:srgbClr val="312249"/>
                </a:solidFill>
                <a:latin typeface="Nourd"/>
              </a:rPr>
              <a:t>under </a:t>
            </a:r>
            <a:r>
              <a:rPr lang="en-US" sz="3200" dirty="0">
                <a:solidFill>
                  <a:srgbClr val="312249"/>
                </a:solidFill>
                <a:latin typeface="Nourd" panose="020B0604020202020204" charset="0"/>
              </a:rPr>
              <a:t>CCEL Projects</a:t>
            </a:r>
          </a:p>
        </p:txBody>
      </p:sp>
      <p:sp>
        <p:nvSpPr>
          <p:cNvPr id="11" name="TextBox 11"/>
          <p:cNvSpPr txBox="1"/>
          <p:nvPr/>
        </p:nvSpPr>
        <p:spPr>
          <a:xfrm>
            <a:off x="2121020" y="6854114"/>
            <a:ext cx="3447184" cy="574040"/>
          </a:xfrm>
          <a:prstGeom prst="rect">
            <a:avLst/>
          </a:prstGeom>
        </p:spPr>
        <p:txBody>
          <a:bodyPr lIns="0" tIns="0" rIns="0" bIns="0" rtlCol="0" anchor="t">
            <a:spAutoFit/>
          </a:bodyPr>
          <a:lstStyle/>
          <a:p>
            <a:pPr algn="ctr">
              <a:lnSpc>
                <a:spcPts val="4759"/>
              </a:lnSpc>
            </a:pPr>
            <a:r>
              <a:rPr lang="en-US" sz="3400">
                <a:solidFill>
                  <a:srgbClr val="312249"/>
                </a:solidFill>
                <a:latin typeface="Nourd"/>
              </a:rPr>
              <a:t>Study Paper</a:t>
            </a:r>
          </a:p>
        </p:txBody>
      </p:sp>
      <p:sp>
        <p:nvSpPr>
          <p:cNvPr id="12" name="TextBox 12"/>
          <p:cNvSpPr txBox="1"/>
          <p:nvPr/>
        </p:nvSpPr>
        <p:spPr>
          <a:xfrm>
            <a:off x="8055050" y="6854114"/>
            <a:ext cx="2254100" cy="574040"/>
          </a:xfrm>
          <a:prstGeom prst="rect">
            <a:avLst/>
          </a:prstGeom>
        </p:spPr>
        <p:txBody>
          <a:bodyPr wrap="square" lIns="0" tIns="0" rIns="0" bIns="0" rtlCol="0" anchor="t">
            <a:spAutoFit/>
          </a:bodyPr>
          <a:lstStyle/>
          <a:p>
            <a:pPr algn="ctr">
              <a:lnSpc>
                <a:spcPts val="4759"/>
              </a:lnSpc>
            </a:pPr>
            <a:r>
              <a:rPr lang="en-US" sz="3400" dirty="0">
                <a:solidFill>
                  <a:srgbClr val="312249"/>
                </a:solidFill>
                <a:latin typeface="Nourd"/>
              </a:rPr>
              <a:t>Booklets</a:t>
            </a:r>
          </a:p>
        </p:txBody>
      </p:sp>
      <p:sp>
        <p:nvSpPr>
          <p:cNvPr id="13" name="TextBox 13"/>
          <p:cNvSpPr txBox="1"/>
          <p:nvPr/>
        </p:nvSpPr>
        <p:spPr>
          <a:xfrm>
            <a:off x="12982241" y="6834746"/>
            <a:ext cx="2885041" cy="1186815"/>
          </a:xfrm>
          <a:prstGeom prst="rect">
            <a:avLst/>
          </a:prstGeom>
        </p:spPr>
        <p:txBody>
          <a:bodyPr wrap="square" lIns="0" tIns="0" rIns="0" bIns="0" rtlCol="0" anchor="t">
            <a:spAutoFit/>
          </a:bodyPr>
          <a:lstStyle/>
          <a:p>
            <a:pPr algn="ctr">
              <a:lnSpc>
                <a:spcPts val="4759"/>
              </a:lnSpc>
            </a:pPr>
            <a:r>
              <a:rPr lang="en-US" sz="3400" dirty="0" err="1">
                <a:solidFill>
                  <a:srgbClr val="312249"/>
                </a:solidFill>
                <a:latin typeface="Nourd"/>
              </a:rPr>
              <a:t>Powerpoint</a:t>
            </a:r>
            <a:r>
              <a:rPr lang="en-US" sz="3400" dirty="0">
                <a:solidFill>
                  <a:srgbClr val="312249"/>
                </a:solidFill>
                <a:latin typeface="Nourd"/>
              </a:rPr>
              <a:t> </a:t>
            </a:r>
          </a:p>
          <a:p>
            <a:pPr algn="ctr">
              <a:lnSpc>
                <a:spcPts val="4759"/>
              </a:lnSpc>
            </a:pPr>
            <a:r>
              <a:rPr lang="en-US" sz="3400" dirty="0">
                <a:solidFill>
                  <a:srgbClr val="312249"/>
                </a:solidFill>
                <a:latin typeface="Nourd"/>
              </a:rPr>
              <a:t>presentations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1178" y="634261"/>
            <a:ext cx="14512940" cy="1538215"/>
            <a:chOff x="0" y="0"/>
            <a:chExt cx="7848215" cy="831826"/>
          </a:xfrm>
        </p:grpSpPr>
        <p:sp>
          <p:nvSpPr>
            <p:cNvPr id="3" name="Freeform 3"/>
            <p:cNvSpPr/>
            <p:nvPr/>
          </p:nvSpPr>
          <p:spPr>
            <a:xfrm>
              <a:off x="0" y="0"/>
              <a:ext cx="7848216" cy="831826"/>
            </a:xfrm>
            <a:custGeom>
              <a:avLst/>
              <a:gdLst/>
              <a:ahLst/>
              <a:cxnLst/>
              <a:rect l="l" t="t" r="r" b="b"/>
              <a:pathLst>
                <a:path w="7848216" h="831826">
                  <a:moveTo>
                    <a:pt x="0" y="0"/>
                  </a:moveTo>
                  <a:lnTo>
                    <a:pt x="7848216" y="0"/>
                  </a:lnTo>
                  <a:lnTo>
                    <a:pt x="7848216" y="831826"/>
                  </a:lnTo>
                  <a:lnTo>
                    <a:pt x="0" y="831826"/>
                  </a:lnTo>
                  <a:close/>
                </a:path>
              </a:pathLst>
            </a:custGeom>
            <a:solidFill>
              <a:srgbClr val="743050"/>
            </a:solidFill>
          </p:spPr>
        </p:sp>
      </p:grpSp>
      <p:sp>
        <p:nvSpPr>
          <p:cNvPr id="4" name="TextBox 4"/>
          <p:cNvSpPr txBox="1"/>
          <p:nvPr/>
        </p:nvSpPr>
        <p:spPr>
          <a:xfrm>
            <a:off x="1554414" y="1003319"/>
            <a:ext cx="14746469" cy="857250"/>
          </a:xfrm>
          <a:prstGeom prst="rect">
            <a:avLst/>
          </a:prstGeom>
        </p:spPr>
        <p:txBody>
          <a:bodyPr lIns="0" tIns="0" rIns="0" bIns="0" rtlCol="0" anchor="t">
            <a:spAutoFit/>
          </a:bodyPr>
          <a:lstStyle/>
          <a:p>
            <a:pPr algn="ctr">
              <a:lnSpc>
                <a:spcPts val="6600"/>
              </a:lnSpc>
            </a:pPr>
            <a:r>
              <a:rPr lang="en-US" sz="6000">
                <a:solidFill>
                  <a:srgbClr val="FDE7EB"/>
                </a:solidFill>
                <a:latin typeface="Nourd Light"/>
              </a:rPr>
              <a:t>Key Sources of Information for Practice</a:t>
            </a:r>
          </a:p>
        </p:txBody>
      </p:sp>
      <p:grpSp>
        <p:nvGrpSpPr>
          <p:cNvPr id="5" name="Group 5"/>
          <p:cNvGrpSpPr>
            <a:grpSpLocks noChangeAspect="1"/>
          </p:cNvGrpSpPr>
          <p:nvPr/>
        </p:nvGrpSpPr>
        <p:grpSpPr>
          <a:xfrm rot="5400000">
            <a:off x="5154599" y="1533705"/>
            <a:ext cx="7097034" cy="9537331"/>
            <a:chOff x="0" y="0"/>
            <a:chExt cx="3663950" cy="4923790"/>
          </a:xfrm>
        </p:grpSpPr>
        <p:sp>
          <p:nvSpPr>
            <p:cNvPr id="6" name="Freeform 6"/>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solidFill>
              <a:srgbClr val="FDE7EB">
                <a:alpha val="30980"/>
              </a:srgbClr>
            </a:solidFill>
          </p:spPr>
        </p:sp>
        <p:sp>
          <p:nvSpPr>
            <p:cNvPr id="7" name="Freeform 7"/>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743050">
                <a:alpha val="30980"/>
              </a:srgbClr>
            </a:solidFill>
          </p:spPr>
        </p:sp>
      </p:grpSp>
      <p:sp>
        <p:nvSpPr>
          <p:cNvPr id="8" name="TextBox 8"/>
          <p:cNvSpPr txBox="1"/>
          <p:nvPr/>
        </p:nvSpPr>
        <p:spPr>
          <a:xfrm>
            <a:off x="5729123" y="5116007"/>
            <a:ext cx="5947985" cy="2672080"/>
          </a:xfrm>
          <a:prstGeom prst="rect">
            <a:avLst/>
          </a:prstGeom>
        </p:spPr>
        <p:txBody>
          <a:bodyPr lIns="0" tIns="0" rIns="0" bIns="0" rtlCol="0" anchor="t">
            <a:spAutoFit/>
          </a:bodyPr>
          <a:lstStyle/>
          <a:p>
            <a:pPr marL="820419" lvl="1" indent="-410210">
              <a:lnSpc>
                <a:spcPts val="5319"/>
              </a:lnSpc>
              <a:buFont typeface="Arial"/>
              <a:buChar char="•"/>
            </a:pPr>
            <a:r>
              <a:rPr lang="en-US" sz="3799">
                <a:solidFill>
                  <a:srgbClr val="743050"/>
                </a:solidFill>
                <a:latin typeface="Nourd"/>
              </a:rPr>
              <a:t>L</a:t>
            </a:r>
            <a:r>
              <a:rPr lang="en-US" sz="3800">
                <a:solidFill>
                  <a:srgbClr val="743050"/>
                </a:solidFill>
                <a:latin typeface="Nourd"/>
              </a:rPr>
              <a:t>aws and Regulations</a:t>
            </a:r>
          </a:p>
          <a:p>
            <a:pPr marL="820419" lvl="1" indent="-410209">
              <a:lnSpc>
                <a:spcPts val="5319"/>
              </a:lnSpc>
              <a:buFont typeface="Arial"/>
              <a:buChar char="•"/>
            </a:pPr>
            <a:r>
              <a:rPr lang="en-US" sz="3799">
                <a:solidFill>
                  <a:srgbClr val="743050"/>
                </a:solidFill>
                <a:latin typeface="Nourd"/>
              </a:rPr>
              <a:t>Institutional Policies</a:t>
            </a:r>
          </a:p>
          <a:p>
            <a:pPr marL="820419" lvl="1" indent="-410209">
              <a:lnSpc>
                <a:spcPts val="5319"/>
              </a:lnSpc>
              <a:buFont typeface="Arial"/>
              <a:buChar char="•"/>
            </a:pPr>
            <a:r>
              <a:rPr lang="en-US" sz="3800">
                <a:solidFill>
                  <a:srgbClr val="743050"/>
                </a:solidFill>
                <a:latin typeface="Nourd"/>
              </a:rPr>
              <a:t>Codes of Ethics</a:t>
            </a:r>
          </a:p>
          <a:p>
            <a:pPr marL="820420" lvl="1" indent="-410210">
              <a:lnSpc>
                <a:spcPts val="5320"/>
              </a:lnSpc>
              <a:buFont typeface="Arial"/>
              <a:buChar char="•"/>
            </a:pPr>
            <a:r>
              <a:rPr lang="en-US" sz="3800">
                <a:solidFill>
                  <a:srgbClr val="743050"/>
                </a:solidFill>
                <a:latin typeface="Nourd"/>
              </a:rPr>
              <a:t>Training</a:t>
            </a:r>
          </a:p>
        </p:txBody>
      </p:sp>
      <p:sp>
        <p:nvSpPr>
          <p:cNvPr id="9" name="TextBox 9"/>
          <p:cNvSpPr txBox="1"/>
          <p:nvPr/>
        </p:nvSpPr>
        <p:spPr>
          <a:xfrm>
            <a:off x="4519738" y="3599492"/>
            <a:ext cx="8366755" cy="643255"/>
          </a:xfrm>
          <a:prstGeom prst="rect">
            <a:avLst/>
          </a:prstGeom>
        </p:spPr>
        <p:txBody>
          <a:bodyPr lIns="0" tIns="0" rIns="0" bIns="0" rtlCol="0" anchor="t">
            <a:spAutoFit/>
          </a:bodyPr>
          <a:lstStyle/>
          <a:p>
            <a:pPr algn="ctr">
              <a:lnSpc>
                <a:spcPts val="5320"/>
              </a:lnSpc>
            </a:pPr>
            <a:r>
              <a:rPr lang="en-US" sz="3800">
                <a:solidFill>
                  <a:srgbClr val="743050"/>
                </a:solidFill>
                <a:latin typeface="Nourd"/>
              </a:rPr>
              <a:t>Your responsibilities may be rooted in: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430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82000"/>
          </a:blip>
          <a:srcRect l="35289" r="9955"/>
          <a:stretch>
            <a:fillRect/>
          </a:stretch>
        </p:blipFill>
        <p:spPr>
          <a:xfrm>
            <a:off x="11353800" y="-10391"/>
            <a:ext cx="6941127" cy="10287000"/>
          </a:xfrm>
          <a:prstGeom prst="rect">
            <a:avLst/>
          </a:prstGeom>
        </p:spPr>
      </p:pic>
      <p:sp>
        <p:nvSpPr>
          <p:cNvPr id="3" name="TextBox 3"/>
          <p:cNvSpPr txBox="1"/>
          <p:nvPr/>
        </p:nvSpPr>
        <p:spPr>
          <a:xfrm>
            <a:off x="504148" y="653436"/>
            <a:ext cx="10491766" cy="2533650"/>
          </a:xfrm>
          <a:prstGeom prst="rect">
            <a:avLst/>
          </a:prstGeom>
        </p:spPr>
        <p:txBody>
          <a:bodyPr lIns="0" tIns="0" rIns="0" bIns="0" rtlCol="0" anchor="t">
            <a:spAutoFit/>
          </a:bodyPr>
          <a:lstStyle/>
          <a:p>
            <a:pPr algn="ctr">
              <a:lnSpc>
                <a:spcPts val="6600"/>
              </a:lnSpc>
            </a:pPr>
            <a:r>
              <a:rPr lang="en-US" sz="6000">
                <a:solidFill>
                  <a:srgbClr val="FDE7EB"/>
                </a:solidFill>
                <a:latin typeface="Nourd Light"/>
              </a:rPr>
              <a:t>Vulnerable Investors </a:t>
            </a:r>
          </a:p>
          <a:p>
            <a:pPr algn="ctr">
              <a:lnSpc>
                <a:spcPts val="6600"/>
              </a:lnSpc>
            </a:pPr>
            <a:r>
              <a:rPr lang="en-US" sz="6000">
                <a:solidFill>
                  <a:srgbClr val="FDE7EB"/>
                </a:solidFill>
                <a:latin typeface="Nourd Light"/>
              </a:rPr>
              <a:t>and the Right to Make Decisions</a:t>
            </a:r>
          </a:p>
        </p:txBody>
      </p:sp>
      <p:sp>
        <p:nvSpPr>
          <p:cNvPr id="4" name="TextBox 4"/>
          <p:cNvSpPr txBox="1"/>
          <p:nvPr/>
        </p:nvSpPr>
        <p:spPr>
          <a:xfrm>
            <a:off x="1028700" y="3918627"/>
            <a:ext cx="9730141" cy="5375275"/>
          </a:xfrm>
          <a:prstGeom prst="rect">
            <a:avLst/>
          </a:prstGeom>
        </p:spPr>
        <p:txBody>
          <a:bodyPr lIns="0" tIns="0" rIns="0" bIns="0" rtlCol="0" anchor="t">
            <a:spAutoFit/>
          </a:bodyPr>
          <a:lstStyle/>
          <a:p>
            <a:pPr marL="820421" lvl="1" indent="-410210">
              <a:lnSpc>
                <a:spcPts val="5320"/>
              </a:lnSpc>
              <a:buFont typeface="Arial"/>
              <a:buChar char="•"/>
            </a:pPr>
            <a:r>
              <a:rPr lang="en-US" sz="3800">
                <a:solidFill>
                  <a:srgbClr val="FDE7EB"/>
                </a:solidFill>
                <a:latin typeface="Nourd Light"/>
              </a:rPr>
              <a:t>Fundamental entitlement in a free and democratic society </a:t>
            </a:r>
          </a:p>
          <a:p>
            <a:pPr>
              <a:lnSpc>
                <a:spcPts val="5320"/>
              </a:lnSpc>
            </a:pPr>
            <a:r>
              <a:rPr lang="en-US" sz="3800">
                <a:solidFill>
                  <a:srgbClr val="FDE7EB"/>
                </a:solidFill>
                <a:latin typeface="Nourd Light"/>
              </a:rPr>
              <a:t> </a:t>
            </a:r>
          </a:p>
          <a:p>
            <a:pPr marL="820421" lvl="1" indent="-410210">
              <a:lnSpc>
                <a:spcPts val="5320"/>
              </a:lnSpc>
              <a:buFont typeface="Arial"/>
              <a:buChar char="•"/>
            </a:pPr>
            <a:r>
              <a:rPr lang="en-US" sz="3800">
                <a:solidFill>
                  <a:srgbClr val="FDE7EB"/>
                </a:solidFill>
                <a:latin typeface="Nourd Light"/>
              </a:rPr>
              <a:t>Some people may be vulnerable to losing their decision-making rights </a:t>
            </a:r>
          </a:p>
          <a:p>
            <a:pPr>
              <a:lnSpc>
                <a:spcPts val="5320"/>
              </a:lnSpc>
            </a:pPr>
            <a:r>
              <a:rPr lang="en-US" sz="3800">
                <a:solidFill>
                  <a:srgbClr val="FDE7EB"/>
                </a:solidFill>
                <a:latin typeface="Nourd Light"/>
              </a:rPr>
              <a:t>   </a:t>
            </a:r>
          </a:p>
          <a:p>
            <a:pPr marL="820420" lvl="1" indent="-410210">
              <a:lnSpc>
                <a:spcPts val="5320"/>
              </a:lnSpc>
              <a:buFont typeface="Arial"/>
              <a:buChar char="•"/>
            </a:pPr>
            <a:r>
              <a:rPr lang="en-US" sz="3800">
                <a:solidFill>
                  <a:srgbClr val="FDE7EB"/>
                </a:solidFill>
                <a:latin typeface="Nourd Light"/>
              </a:rPr>
              <a:t>Vulnerability because of social assumptions, not because of a disability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mt="65000"/>
          </a:blip>
          <a:srcRect t="22312" r="9658" b="8351"/>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446723" y="209550"/>
            <a:ext cx="13448367" cy="1695450"/>
          </a:xfrm>
          <a:prstGeom prst="rect">
            <a:avLst/>
          </a:prstGeom>
        </p:spPr>
        <p:txBody>
          <a:bodyPr lIns="0" tIns="0" rIns="0" bIns="0" rtlCol="0" anchor="t">
            <a:spAutoFit/>
          </a:bodyPr>
          <a:lstStyle/>
          <a:p>
            <a:pPr algn="ctr">
              <a:lnSpc>
                <a:spcPts val="6600"/>
              </a:lnSpc>
            </a:pPr>
            <a:r>
              <a:rPr lang="en-US" sz="6000" dirty="0">
                <a:solidFill>
                  <a:srgbClr val="312249"/>
                </a:solidFill>
                <a:latin typeface="Nourd Light" panose="020B0604020202020204" charset="0"/>
              </a:rPr>
              <a:t>Investment Needs </a:t>
            </a:r>
          </a:p>
          <a:p>
            <a:pPr algn="ctr">
              <a:lnSpc>
                <a:spcPts val="6600"/>
              </a:lnSpc>
            </a:pPr>
            <a:r>
              <a:rPr lang="en-US" sz="6000" dirty="0">
                <a:solidFill>
                  <a:srgbClr val="312249"/>
                </a:solidFill>
                <a:latin typeface="Nourd Light"/>
              </a:rPr>
              <a:t>of Vulnerable Investors</a:t>
            </a:r>
          </a:p>
        </p:txBody>
      </p:sp>
      <p:sp>
        <p:nvSpPr>
          <p:cNvPr id="3" name="TextBox 3"/>
          <p:cNvSpPr txBox="1"/>
          <p:nvPr/>
        </p:nvSpPr>
        <p:spPr>
          <a:xfrm>
            <a:off x="1416580" y="2325462"/>
            <a:ext cx="8608395" cy="7027565"/>
          </a:xfrm>
          <a:prstGeom prst="rect">
            <a:avLst/>
          </a:prstGeom>
        </p:spPr>
        <p:txBody>
          <a:bodyPr lIns="0" tIns="0" rIns="0" bIns="0" rtlCol="0" anchor="t">
            <a:spAutoFit/>
          </a:bodyPr>
          <a:lstStyle/>
          <a:p>
            <a:pPr marL="863599" lvl="1" indent="-431800">
              <a:lnSpc>
                <a:spcPts val="5599"/>
              </a:lnSpc>
              <a:buFont typeface="Arial"/>
              <a:buChar char="•"/>
            </a:pPr>
            <a:r>
              <a:rPr lang="en-US" sz="4000" dirty="0">
                <a:solidFill>
                  <a:srgbClr val="312249"/>
                </a:solidFill>
                <a:latin typeface="Nourd" panose="020B0604020202020204" charset="0"/>
              </a:rPr>
              <a:t>Investment</a:t>
            </a:r>
            <a:r>
              <a:rPr lang="en-US" sz="4000" dirty="0">
                <a:solidFill>
                  <a:srgbClr val="312249"/>
                </a:solidFill>
                <a:latin typeface="Nourd"/>
              </a:rPr>
              <a:t> needs range from conservative to complex:</a:t>
            </a:r>
          </a:p>
          <a:p>
            <a:pPr marL="1727199" lvl="2" indent="-575733">
              <a:lnSpc>
                <a:spcPts val="5599"/>
              </a:lnSpc>
              <a:buFont typeface="Arial"/>
              <a:buChar char="⚬"/>
            </a:pPr>
            <a:r>
              <a:rPr lang="en-US" sz="4000" dirty="0">
                <a:solidFill>
                  <a:srgbClr val="312249"/>
                </a:solidFill>
                <a:latin typeface="Nourd"/>
              </a:rPr>
              <a:t>One or more GICs</a:t>
            </a:r>
          </a:p>
          <a:p>
            <a:pPr marL="1727199" lvl="2" indent="-575733">
              <a:lnSpc>
                <a:spcPts val="5599"/>
              </a:lnSpc>
              <a:buFont typeface="Arial"/>
              <a:buChar char="⚬"/>
            </a:pPr>
            <a:r>
              <a:rPr lang="en-US" sz="4000" dirty="0">
                <a:solidFill>
                  <a:srgbClr val="312249"/>
                </a:solidFill>
                <a:latin typeface="Nourd"/>
              </a:rPr>
              <a:t>Investments within an RDSP </a:t>
            </a:r>
          </a:p>
          <a:p>
            <a:pPr marL="1727199" lvl="2" indent="-575733">
              <a:lnSpc>
                <a:spcPts val="5599"/>
              </a:lnSpc>
              <a:buFont typeface="Arial"/>
              <a:buChar char="⚬"/>
            </a:pPr>
            <a:r>
              <a:rPr lang="en-US" sz="4000" dirty="0">
                <a:solidFill>
                  <a:srgbClr val="312249"/>
                </a:solidFill>
                <a:latin typeface="Nourd"/>
              </a:rPr>
              <a:t>Larger and more sophisticated portfolios  </a:t>
            </a:r>
          </a:p>
          <a:p>
            <a:pPr>
              <a:lnSpc>
                <a:spcPts val="5599"/>
              </a:lnSpc>
            </a:pPr>
            <a:r>
              <a:rPr lang="en-US" sz="4000" dirty="0">
                <a:solidFill>
                  <a:srgbClr val="312249"/>
                </a:solidFill>
                <a:latin typeface="Nourd"/>
              </a:rPr>
              <a:t>  </a:t>
            </a:r>
          </a:p>
          <a:p>
            <a:pPr marL="863599" lvl="1" indent="-431800">
              <a:lnSpc>
                <a:spcPts val="5599"/>
              </a:lnSpc>
              <a:buFont typeface="Arial"/>
              <a:buChar char="•"/>
            </a:pPr>
            <a:r>
              <a:rPr lang="en-US" sz="3999" dirty="0">
                <a:solidFill>
                  <a:srgbClr val="312249"/>
                </a:solidFill>
                <a:latin typeface="Nourd"/>
              </a:rPr>
              <a:t>“Capacity" to manage investments can vary</a:t>
            </a:r>
          </a:p>
          <a:p>
            <a:pPr>
              <a:lnSpc>
                <a:spcPts val="4350"/>
              </a:lnSpc>
            </a:pPr>
            <a:endParaRPr lang="en-US" sz="3999" dirty="0">
              <a:solidFill>
                <a:srgbClr val="312249"/>
              </a:solidFill>
              <a:latin typeface="Nour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TotalTime>
  <Words>4476</Words>
  <Application>Microsoft Office PowerPoint</Application>
  <PresentationFormat>Custom</PresentationFormat>
  <Paragraphs>483</Paragraphs>
  <Slides>35</Slides>
  <Notes>29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Nourd</vt:lpstr>
      <vt:lpstr>Muli Regular</vt:lpstr>
      <vt:lpstr>Arimo</vt:lpstr>
      <vt:lpstr>Nourd Light</vt:lpstr>
      <vt:lpstr>Symbol</vt:lpstr>
      <vt:lpstr>Courier New</vt:lpstr>
      <vt:lpstr>Nourd Light Bold</vt:lpstr>
      <vt:lpstr>Wingdings</vt:lpstr>
      <vt:lpstr>Nourd Italics</vt:lpstr>
      <vt:lpstr>Calibri</vt:lpstr>
      <vt:lpstr>Nourd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II_ Investing Sector Presentation</dc:title>
  <cp:lastModifiedBy>Benedicte Schoepflin</cp:lastModifiedBy>
  <cp:revision>6</cp:revision>
  <dcterms:created xsi:type="dcterms:W3CDTF">2006-08-16T00:00:00Z</dcterms:created>
  <dcterms:modified xsi:type="dcterms:W3CDTF">2021-03-23T00:14:00Z</dcterms:modified>
  <dc:identifier>DAEUpzsUV5Q</dc:identifier>
</cp:coreProperties>
</file>